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7"/>
  </p:notesMasterIdLst>
  <p:sldIdLst>
    <p:sldId id="256" r:id="rId2"/>
    <p:sldId id="287" r:id="rId3"/>
    <p:sldId id="288" r:id="rId4"/>
    <p:sldId id="289" r:id="rId5"/>
    <p:sldId id="290" r:id="rId6"/>
    <p:sldId id="291" r:id="rId7"/>
    <p:sldId id="292" r:id="rId8"/>
    <p:sldId id="293" r:id="rId9"/>
    <p:sldId id="294" r:id="rId10"/>
    <p:sldId id="295" r:id="rId11"/>
    <p:sldId id="296" r:id="rId12"/>
    <p:sldId id="297" r:id="rId13"/>
    <p:sldId id="300" r:id="rId14"/>
    <p:sldId id="299" r:id="rId15"/>
    <p:sldId id="298" r:id="rId16"/>
    <p:sldId id="301" r:id="rId17"/>
    <p:sldId id="302" r:id="rId18"/>
    <p:sldId id="303" r:id="rId19"/>
    <p:sldId id="305" r:id="rId20"/>
    <p:sldId id="306" r:id="rId21"/>
    <p:sldId id="307" r:id="rId22"/>
    <p:sldId id="308" r:id="rId23"/>
    <p:sldId id="309" r:id="rId24"/>
    <p:sldId id="310" r:id="rId25"/>
    <p:sldId id="311" r:id="rId26"/>
    <p:sldId id="313" r:id="rId27"/>
    <p:sldId id="314" r:id="rId28"/>
    <p:sldId id="315" r:id="rId29"/>
    <p:sldId id="312" r:id="rId30"/>
    <p:sldId id="316" r:id="rId31"/>
    <p:sldId id="318" r:id="rId32"/>
    <p:sldId id="317"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34" r:id="rId48"/>
    <p:sldId id="335" r:id="rId49"/>
    <p:sldId id="336" r:id="rId50"/>
    <p:sldId id="337" r:id="rId51"/>
    <p:sldId id="338" r:id="rId52"/>
    <p:sldId id="339" r:id="rId53"/>
    <p:sldId id="340" r:id="rId54"/>
    <p:sldId id="341" r:id="rId55"/>
    <p:sldId id="342" r:id="rId56"/>
  </p:sldIdLst>
  <p:sldSz cx="9144000" cy="5143500" type="screen16x9"/>
  <p:notesSz cx="6858000" cy="9144000"/>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947A5C-5B9E-453F-A6F3-1F581F911EE4}">
          <p14:sldIdLst>
            <p14:sldId id="256"/>
            <p14:sldId id="287"/>
            <p14:sldId id="288"/>
            <p14:sldId id="289"/>
            <p14:sldId id="290"/>
            <p14:sldId id="291"/>
            <p14:sldId id="292"/>
            <p14:sldId id="293"/>
            <p14:sldId id="294"/>
            <p14:sldId id="295"/>
            <p14:sldId id="296"/>
            <p14:sldId id="297"/>
            <p14:sldId id="300"/>
            <p14:sldId id="299"/>
            <p14:sldId id="298"/>
            <p14:sldId id="301"/>
            <p14:sldId id="302"/>
            <p14:sldId id="303"/>
            <p14:sldId id="305"/>
            <p14:sldId id="306"/>
            <p14:sldId id="307"/>
            <p14:sldId id="308"/>
            <p14:sldId id="309"/>
            <p14:sldId id="310"/>
            <p14:sldId id="311"/>
            <p14:sldId id="313"/>
            <p14:sldId id="314"/>
            <p14:sldId id="315"/>
            <p14:sldId id="312"/>
            <p14:sldId id="316"/>
            <p14:sldId id="318"/>
            <p14:sldId id="317"/>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ABFCF23-3B69-468F-B69F-88F6DE6A72F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15" autoAdjust="0"/>
    <p:restoredTop sz="74227" autoAdjust="0"/>
  </p:normalViewPr>
  <p:slideViewPr>
    <p:cSldViewPr snapToGrid="0">
      <p:cViewPr varScale="1">
        <p:scale>
          <a:sx n="74" d="100"/>
          <a:sy n="74" d="100"/>
        </p:scale>
        <p:origin x="72" y="468"/>
      </p:cViewPr>
      <p:guideLst>
        <p:guide orient="horz" pos="1620"/>
        <p:guide pos="2880"/>
      </p:guideLst>
    </p:cSldViewPr>
  </p:slideViewPr>
  <p:outlineViewPr>
    <p:cViewPr>
      <p:scale>
        <a:sx n="33" d="100"/>
        <a:sy n="33" d="100"/>
      </p:scale>
      <p:origin x="0" y="-12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6113E-9B44-4EFC-9990-EF0789DBD0D7}" type="datetimeFigureOut">
              <a:rPr lang="en-US" smtClean="0"/>
              <a:t>9/14/2019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4F5F5-A8AA-4BC1-84A0-54BF991CD31D}" type="slidenum">
              <a:rPr lang="en-US" smtClean="0"/>
              <a:t>‹#›</a:t>
            </a:fld>
            <a:endParaRPr lang="en-US"/>
          </a:p>
        </p:txBody>
      </p:sp>
    </p:spTree>
    <p:extLst>
      <p:ext uri="{BB962C8B-B14F-4D97-AF65-F5344CB8AC3E}">
        <p14:creationId xmlns:p14="http://schemas.microsoft.com/office/powerpoint/2010/main" val="33724893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3</a:t>
            </a:fld>
            <a:endParaRPr lang="en-US"/>
          </a:p>
        </p:txBody>
      </p:sp>
    </p:spTree>
    <p:extLst>
      <p:ext uri="{BB962C8B-B14F-4D97-AF65-F5344CB8AC3E}">
        <p14:creationId xmlns:p14="http://schemas.microsoft.com/office/powerpoint/2010/main" val="2423340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Để thay đổi Layout đồ thị:</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nhóm thẻ </a:t>
            </a:r>
            <a:r>
              <a:rPr lang="en-US" sz="900" b="1" kern="1200">
                <a:solidFill>
                  <a:schemeClr val="tx1"/>
                </a:solidFill>
                <a:effectLst/>
                <a:latin typeface="+mn-lt"/>
                <a:ea typeface="+mn-ea"/>
                <a:cs typeface="+mn-cs"/>
              </a:rPr>
              <a:t>Chart</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Tools</a:t>
            </a:r>
            <a:r>
              <a:rPr lang="en-US" sz="900" kern="1200">
                <a:solidFill>
                  <a:schemeClr val="tx1"/>
                </a:solidFill>
                <a:effectLst/>
                <a:latin typeface="+mn-lt"/>
                <a:ea typeface="+mn-ea"/>
                <a:cs typeface="+mn-cs"/>
              </a:rPr>
              <a:t>, thẻ </a:t>
            </a:r>
            <a:r>
              <a:rPr lang="en-US" sz="900" b="1" kern="1200">
                <a:solidFill>
                  <a:schemeClr val="tx1"/>
                </a:solidFill>
                <a:effectLst/>
                <a:latin typeface="+mn-lt"/>
                <a:ea typeface="+mn-ea"/>
                <a:cs typeface="+mn-cs"/>
              </a:rPr>
              <a:t>Design</a:t>
            </a:r>
            <a:r>
              <a:rPr lang="en-US" sz="900" kern="1200">
                <a:solidFill>
                  <a:schemeClr val="tx1"/>
                </a:solidFill>
                <a:effectLst/>
                <a:latin typeface="+mn-lt"/>
                <a:ea typeface="+mn-ea"/>
                <a:cs typeface="+mn-cs"/>
              </a:rPr>
              <a:t>, trong nhóm </a:t>
            </a:r>
            <a:r>
              <a:rPr lang="en-US" sz="900" b="1" kern="1200">
                <a:solidFill>
                  <a:schemeClr val="tx1"/>
                </a:solidFill>
                <a:effectLst/>
                <a:latin typeface="+mn-lt"/>
                <a:ea typeface="+mn-ea"/>
                <a:cs typeface="+mn-cs"/>
              </a:rPr>
              <a:t>Chart Layouts </a:t>
            </a:r>
            <a:r>
              <a:rPr lang="en-US" sz="900" kern="1200">
                <a:solidFill>
                  <a:schemeClr val="tx1"/>
                </a:solidFill>
                <a:effectLst/>
                <a:latin typeface="+mn-lt"/>
                <a:ea typeface="+mn-ea"/>
                <a:cs typeface="+mn-cs"/>
                <a:sym typeface="Wingdings" panose="05000000000000000000" pitchFamily="2" charset="2"/>
              </a:rPr>
              <a:t></a:t>
            </a:r>
            <a:r>
              <a:rPr lang="en-US" sz="900" b="1" kern="1200">
                <a:solidFill>
                  <a:schemeClr val="tx1"/>
                </a:solidFill>
                <a:effectLst/>
                <a:latin typeface="+mn-lt"/>
                <a:ea typeface="+mn-ea"/>
                <a:cs typeface="+mn-cs"/>
              </a:rPr>
              <a:t> </a:t>
            </a:r>
            <a:r>
              <a:rPr lang="en-US" sz="900" kern="1200">
                <a:solidFill>
                  <a:schemeClr val="tx1"/>
                </a:solidFill>
                <a:effectLst/>
                <a:latin typeface="+mn-lt"/>
                <a:ea typeface="+mn-ea"/>
                <a:cs typeface="+mn-cs"/>
              </a:rPr>
              <a:t>nhấp chọn </a:t>
            </a:r>
            <a:r>
              <a:rPr lang="en-US" sz="900" b="1" kern="1200">
                <a:solidFill>
                  <a:schemeClr val="tx1"/>
                </a:solidFill>
                <a:effectLst/>
                <a:latin typeface="+mn-lt"/>
                <a:ea typeface="+mn-ea"/>
                <a:cs typeface="+mn-cs"/>
              </a:rPr>
              <a:t>Quick Layout</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bố cục mong muốn.</a:t>
            </a:r>
          </a:p>
          <a:p>
            <a:pPr marL="171450" lvl="0" indent="-171450">
              <a:buFont typeface="Arial" panose="020B0604020202020204" pitchFamily="34" charset="0"/>
              <a:buChar char="•"/>
            </a:pP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Để thay đổi Style đồ thị:</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nhóm thẻ </a:t>
            </a:r>
            <a:r>
              <a:rPr lang="en-US" sz="900" b="1" kern="1200">
                <a:solidFill>
                  <a:schemeClr val="tx1"/>
                </a:solidFill>
                <a:effectLst/>
                <a:latin typeface="+mn-lt"/>
                <a:ea typeface="+mn-ea"/>
                <a:cs typeface="+mn-cs"/>
              </a:rPr>
              <a:t>Chart</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Tools</a:t>
            </a:r>
            <a:r>
              <a:rPr lang="en-US" sz="900" kern="1200">
                <a:solidFill>
                  <a:schemeClr val="tx1"/>
                </a:solidFill>
                <a:effectLst/>
                <a:latin typeface="+mn-lt"/>
                <a:ea typeface="+mn-ea"/>
                <a:cs typeface="+mn-cs"/>
              </a:rPr>
              <a:t>, thẻ </a:t>
            </a:r>
            <a:r>
              <a:rPr lang="en-US" sz="900" b="1" kern="1200">
                <a:solidFill>
                  <a:schemeClr val="tx1"/>
                </a:solidFill>
                <a:effectLst/>
                <a:latin typeface="+mn-lt"/>
                <a:ea typeface="+mn-ea"/>
                <a:cs typeface="+mn-cs"/>
              </a:rPr>
              <a:t>Design</a:t>
            </a:r>
            <a:r>
              <a:rPr lang="en-US" sz="900" kern="1200">
                <a:solidFill>
                  <a:schemeClr val="tx1"/>
                </a:solidFill>
                <a:effectLst/>
                <a:latin typeface="+mn-lt"/>
                <a:ea typeface="+mn-ea"/>
                <a:cs typeface="+mn-cs"/>
              </a:rPr>
              <a:t>, trong nhóm </a:t>
            </a:r>
            <a:r>
              <a:rPr lang="en-US" sz="900" b="1" kern="1200">
                <a:solidFill>
                  <a:schemeClr val="tx1"/>
                </a:solidFill>
                <a:effectLst/>
                <a:latin typeface="+mn-lt"/>
                <a:ea typeface="+mn-ea"/>
                <a:cs typeface="+mn-cs"/>
              </a:rPr>
              <a:t>Chart Styles</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các kiểu mẫu từ thư viện bên dưới.</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vào nút </a:t>
            </a:r>
            <a:r>
              <a:rPr lang="en-US" sz="900" b="1" kern="1200">
                <a:solidFill>
                  <a:schemeClr val="tx1"/>
                </a:solidFill>
                <a:effectLst/>
                <a:latin typeface="+mn-lt"/>
                <a:ea typeface="+mn-ea"/>
                <a:cs typeface="+mn-cs"/>
              </a:rPr>
              <a:t>More</a:t>
            </a:r>
            <a:r>
              <a:rPr lang="en-US" sz="900" kern="1200">
                <a:solidFill>
                  <a:schemeClr val="tx1"/>
                </a:solidFill>
                <a:effectLst/>
                <a:latin typeface="+mn-lt"/>
                <a:ea typeface="+mn-ea"/>
                <a:cs typeface="+mn-cs"/>
              </a:rPr>
              <a:t> để hiển thị thư viện Chart Styles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kiểu mong muốn.</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vào nút </a:t>
            </a:r>
            <a:r>
              <a:rPr lang="en-US" sz="900" b="1" kern="1200">
                <a:solidFill>
                  <a:schemeClr val="tx1"/>
                </a:solidFill>
                <a:effectLst/>
                <a:latin typeface="+mn-lt"/>
                <a:ea typeface="+mn-ea"/>
                <a:cs typeface="+mn-cs"/>
              </a:rPr>
              <a:t>Chart Styles</a:t>
            </a:r>
            <a:r>
              <a:rPr lang="en-US" sz="900" kern="1200">
                <a:solidFill>
                  <a:schemeClr val="tx1"/>
                </a:solidFill>
                <a:effectLst/>
                <a:latin typeface="+mn-lt"/>
                <a:ea typeface="+mn-ea"/>
                <a:cs typeface="+mn-cs"/>
              </a:rPr>
              <a:t> ở bên phải của đồ thị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kiểu từ danh mục </a:t>
            </a:r>
            <a:r>
              <a:rPr lang="en-US" sz="900" b="1" kern="1200">
                <a:solidFill>
                  <a:schemeClr val="tx1"/>
                </a:solidFill>
                <a:effectLst/>
                <a:latin typeface="+mn-lt"/>
                <a:ea typeface="+mn-ea"/>
                <a:cs typeface="+mn-cs"/>
              </a:rPr>
              <a:t>Style</a:t>
            </a:r>
            <a:r>
              <a:rPr lang="en-US" sz="900" kern="1200">
                <a:solidFill>
                  <a:schemeClr val="tx1"/>
                </a:solidFill>
                <a:effectLst/>
                <a:latin typeface="+mn-lt"/>
                <a:ea typeface="+mn-ea"/>
                <a:cs typeface="+mn-cs"/>
              </a:rPr>
              <a:t>.</a:t>
            </a:r>
          </a:p>
          <a:p>
            <a:r>
              <a:rPr lang="en-US" sz="900" kern="1200">
                <a:solidFill>
                  <a:schemeClr val="tx1"/>
                </a:solidFill>
                <a:effectLst/>
                <a:latin typeface="+mn-lt"/>
                <a:ea typeface="+mn-ea"/>
                <a:cs typeface="+mn-cs"/>
              </a:rPr>
              <a:t> </a:t>
            </a:r>
          </a:p>
          <a:p>
            <a:pPr lvl="0"/>
            <a:r>
              <a:rPr lang="es-MX" sz="900" b="1" kern="1200">
                <a:solidFill>
                  <a:schemeClr val="tx1"/>
                </a:solidFill>
                <a:effectLst/>
                <a:latin typeface="+mn-lt"/>
                <a:ea typeface="+mn-ea"/>
                <a:cs typeface="+mn-cs"/>
              </a:rPr>
              <a:t>Để thay đổi bảng màu trong đồ thị:</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nhóm thẻ </a:t>
            </a:r>
            <a:r>
              <a:rPr lang="en-US" sz="900" b="1" kern="1200">
                <a:solidFill>
                  <a:schemeClr val="tx1"/>
                </a:solidFill>
                <a:effectLst/>
                <a:latin typeface="+mn-lt"/>
                <a:ea typeface="+mn-ea"/>
                <a:cs typeface="+mn-cs"/>
              </a:rPr>
              <a:t>Chart</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Tools</a:t>
            </a:r>
            <a:r>
              <a:rPr lang="en-US" sz="900" kern="1200">
                <a:solidFill>
                  <a:schemeClr val="tx1"/>
                </a:solidFill>
                <a:effectLst/>
                <a:latin typeface="+mn-lt"/>
                <a:ea typeface="+mn-ea"/>
                <a:cs typeface="+mn-cs"/>
              </a:rPr>
              <a:t>, thẻ </a:t>
            </a:r>
            <a:r>
              <a:rPr lang="en-US" sz="900" b="1" kern="1200">
                <a:solidFill>
                  <a:schemeClr val="tx1"/>
                </a:solidFill>
                <a:effectLst/>
                <a:latin typeface="+mn-lt"/>
                <a:ea typeface="+mn-ea"/>
                <a:cs typeface="+mn-cs"/>
              </a:rPr>
              <a:t>Design</a:t>
            </a:r>
            <a:r>
              <a:rPr lang="en-US" sz="900" kern="1200">
                <a:solidFill>
                  <a:schemeClr val="tx1"/>
                </a:solidFill>
                <a:effectLst/>
                <a:latin typeface="+mn-lt"/>
                <a:ea typeface="+mn-ea"/>
                <a:cs typeface="+mn-cs"/>
              </a:rPr>
              <a:t>, trong nhóm </a:t>
            </a:r>
            <a:r>
              <a:rPr lang="en-US" sz="900" b="1" kern="1200">
                <a:solidFill>
                  <a:schemeClr val="tx1"/>
                </a:solidFill>
                <a:effectLst/>
                <a:latin typeface="+mn-lt"/>
                <a:ea typeface="+mn-ea"/>
                <a:cs typeface="+mn-cs"/>
              </a:rPr>
              <a:t>Chart Styles</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Change Colors</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vào nút </a:t>
            </a:r>
            <a:r>
              <a:rPr lang="en-US" sz="900" b="1" kern="1200">
                <a:solidFill>
                  <a:schemeClr val="tx1"/>
                </a:solidFill>
                <a:effectLst/>
                <a:latin typeface="+mn-lt"/>
                <a:ea typeface="+mn-ea"/>
                <a:cs typeface="+mn-cs"/>
              </a:rPr>
              <a:t>Chart Styles</a:t>
            </a:r>
            <a:r>
              <a:rPr lang="en-US" sz="900" kern="1200">
                <a:solidFill>
                  <a:schemeClr val="tx1"/>
                </a:solidFill>
                <a:effectLst/>
                <a:latin typeface="+mn-lt"/>
                <a:ea typeface="+mn-ea"/>
                <a:cs typeface="+mn-cs"/>
              </a:rPr>
              <a:t> ở bên phải của đồ thị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bảng màu từ danh mục </a:t>
            </a:r>
            <a:r>
              <a:rPr lang="en-US" sz="900" b="1" kern="1200">
                <a:solidFill>
                  <a:schemeClr val="tx1"/>
                </a:solidFill>
                <a:effectLst/>
                <a:latin typeface="+mn-lt"/>
                <a:ea typeface="+mn-ea"/>
                <a:cs typeface="+mn-cs"/>
              </a:rPr>
              <a:t>Colors</a:t>
            </a:r>
            <a:r>
              <a:rPr lang="en-US" sz="900" kern="1200">
                <a:solidFill>
                  <a:schemeClr val="tx1"/>
                </a:solidFill>
                <a:effectLst/>
                <a:latin typeface="+mn-lt"/>
                <a:ea typeface="+mn-ea"/>
                <a:cs typeface="+mn-cs"/>
              </a:rPr>
              <a:t>. </a:t>
            </a:r>
          </a:p>
          <a:p>
            <a:pPr marL="0" lv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12</a:t>
            </a:fld>
            <a:endParaRPr lang="en-US"/>
          </a:p>
        </p:txBody>
      </p:sp>
    </p:spTree>
    <p:extLst>
      <p:ext uri="{BB962C8B-B14F-4D97-AF65-F5344CB8AC3E}">
        <p14:creationId xmlns:p14="http://schemas.microsoft.com/office/powerpoint/2010/main" val="705869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13</a:t>
            </a:fld>
            <a:endParaRPr lang="en-US"/>
          </a:p>
        </p:txBody>
      </p:sp>
    </p:spTree>
    <p:extLst>
      <p:ext uri="{BB962C8B-B14F-4D97-AF65-F5344CB8AC3E}">
        <p14:creationId xmlns:p14="http://schemas.microsoft.com/office/powerpoint/2010/main" val="1964667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14</a:t>
            </a:fld>
            <a:endParaRPr lang="en-US"/>
          </a:p>
        </p:txBody>
      </p:sp>
    </p:spTree>
    <p:extLst>
      <p:ext uri="{BB962C8B-B14F-4D97-AF65-F5344CB8AC3E}">
        <p14:creationId xmlns:p14="http://schemas.microsoft.com/office/powerpoint/2010/main" val="82007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15</a:t>
            </a:fld>
            <a:endParaRPr lang="en-US"/>
          </a:p>
        </p:txBody>
      </p:sp>
    </p:spTree>
    <p:extLst>
      <p:ext uri="{BB962C8B-B14F-4D97-AF65-F5344CB8AC3E}">
        <p14:creationId xmlns:p14="http://schemas.microsoft.com/office/powerpoint/2010/main" val="2854190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16</a:t>
            </a:fld>
            <a:endParaRPr lang="en-US"/>
          </a:p>
        </p:txBody>
      </p:sp>
    </p:spTree>
    <p:extLst>
      <p:ext uri="{BB962C8B-B14F-4D97-AF65-F5344CB8AC3E}">
        <p14:creationId xmlns:p14="http://schemas.microsoft.com/office/powerpoint/2010/main" val="3943023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17</a:t>
            </a:fld>
            <a:endParaRPr lang="en-US"/>
          </a:p>
        </p:txBody>
      </p:sp>
    </p:spTree>
    <p:extLst>
      <p:ext uri="{BB962C8B-B14F-4D97-AF65-F5344CB8AC3E}">
        <p14:creationId xmlns:p14="http://schemas.microsoft.com/office/powerpoint/2010/main" val="3284850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Định dạng đồ thị hoặc một trong các thành phần của đồ thị:</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thành phần muốn thay đổi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rPr>
              <a:t>nhấp vào thẻ </a:t>
            </a:r>
            <a:r>
              <a:rPr lang="es-MX" sz="900" b="1" kern="1200">
                <a:solidFill>
                  <a:schemeClr val="tx1"/>
                </a:solidFill>
                <a:effectLst/>
                <a:latin typeface="+mn-lt"/>
                <a:ea typeface="+mn-ea"/>
                <a:cs typeface="+mn-cs"/>
              </a:rPr>
              <a:t>Chart Tools Format</a:t>
            </a:r>
            <a:r>
              <a:rPr lang="es-MX" sz="900" kern="1200">
                <a:solidFill>
                  <a:schemeClr val="tx1"/>
                </a:solidFill>
                <a:effectLst/>
                <a:latin typeface="+mn-lt"/>
                <a:ea typeface="+mn-ea"/>
                <a:cs typeface="+mn-cs"/>
              </a:rPr>
              <a:t>, nhóm </a:t>
            </a:r>
            <a:r>
              <a:rPr lang="es-MX" sz="900" b="1" kern="1200">
                <a:solidFill>
                  <a:schemeClr val="tx1"/>
                </a:solidFill>
                <a:effectLst/>
                <a:latin typeface="+mn-lt"/>
                <a:ea typeface="+mn-ea"/>
                <a:cs typeface="+mn-cs"/>
              </a:rPr>
              <a:t>Current Seleciton</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vào nút </a:t>
            </a:r>
            <a:r>
              <a:rPr lang="es-MX" sz="900" b="1" kern="1200">
                <a:solidFill>
                  <a:schemeClr val="tx1"/>
                </a:solidFill>
                <a:effectLst/>
                <a:latin typeface="+mn-lt"/>
                <a:ea typeface="+mn-ea"/>
                <a:cs typeface="+mn-cs"/>
              </a:rPr>
              <a:t>Format Selection</a:t>
            </a:r>
            <a:r>
              <a:rPr lang="es-MX" sz="900" kern="1200">
                <a:solidFill>
                  <a:schemeClr val="tx1"/>
                </a:solidFill>
                <a:effectLst/>
                <a:latin typeface="+mn-lt"/>
                <a:ea typeface="+mn-ea"/>
                <a:cs typeface="+mn-cs"/>
              </a:rPr>
              <a:t> để mở ngăn tác vụ các tùy chọn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danh mục và các tùy chọn mong muốn.</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đúp chuột vào thành phần muốn thay đổi để mở ngăn tác vụ được liên kết của nó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danh mục và các tùy chọn mong muốn.</a:t>
            </a: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Nhấn phím phải chuột và chọn </a:t>
            </a:r>
            <a:r>
              <a:rPr lang="es-MX" sz="900" b="1" kern="1200">
                <a:solidFill>
                  <a:schemeClr val="tx1"/>
                </a:solidFill>
                <a:effectLst/>
                <a:latin typeface="+mn-lt"/>
                <a:ea typeface="+mn-ea"/>
                <a:cs typeface="+mn-cs"/>
              </a:rPr>
              <a:t>Format Chat Area…</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danh mục và các tùy chọn mong muốn</a:t>
            </a:r>
            <a:endParaRPr lang="es-MX" sz="900" b="1" kern="1200">
              <a:solidFill>
                <a:schemeClr val="tx1"/>
              </a:solidFill>
              <a:effectLst/>
              <a:latin typeface="+mn-lt"/>
              <a:ea typeface="+mn-ea"/>
              <a:cs typeface="+mn-cs"/>
            </a:endParaRPr>
          </a:p>
          <a:p>
            <a:pPr marL="171450" lvl="0" indent="-171450">
              <a:buFont typeface="Arial" panose="020B0604020202020204" pitchFamily="34" charset="0"/>
              <a:buChar char="•"/>
            </a:pP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Áp dụng hiệu ứng cho phần văn bản trong đồ thị:</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nhóm thẻ </a:t>
            </a:r>
            <a:r>
              <a:rPr lang="en-US" sz="900" b="1" kern="1200">
                <a:solidFill>
                  <a:schemeClr val="tx1"/>
                </a:solidFill>
                <a:effectLst/>
                <a:latin typeface="+mn-lt"/>
                <a:ea typeface="+mn-ea"/>
                <a:cs typeface="+mn-cs"/>
              </a:rPr>
              <a:t>Chart</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Tools</a:t>
            </a:r>
            <a:r>
              <a:rPr lang="en-US" sz="900" kern="1200">
                <a:solidFill>
                  <a:schemeClr val="tx1"/>
                </a:solidFill>
                <a:effectLst/>
                <a:latin typeface="+mn-lt"/>
                <a:ea typeface="+mn-ea"/>
                <a:cs typeface="+mn-cs"/>
              </a:rPr>
              <a:t>, thẻ </a:t>
            </a:r>
            <a:r>
              <a:rPr lang="en-US" sz="900" b="1" kern="1200">
                <a:solidFill>
                  <a:schemeClr val="tx1"/>
                </a:solidFill>
                <a:effectLst/>
                <a:latin typeface="+mn-lt"/>
                <a:ea typeface="+mn-ea"/>
                <a:cs typeface="+mn-cs"/>
              </a:rPr>
              <a:t>Format</a:t>
            </a:r>
            <a:r>
              <a:rPr lang="en-US" sz="900" kern="1200">
                <a:solidFill>
                  <a:schemeClr val="tx1"/>
                </a:solidFill>
                <a:effectLst/>
                <a:latin typeface="+mn-lt"/>
                <a:ea typeface="+mn-ea"/>
                <a:cs typeface="+mn-cs"/>
              </a:rPr>
              <a:t>, nhóm </a:t>
            </a:r>
            <a:r>
              <a:rPr lang="en-US" sz="900" b="1" kern="1200">
                <a:solidFill>
                  <a:schemeClr val="tx1"/>
                </a:solidFill>
                <a:effectLst/>
                <a:latin typeface="+mn-lt"/>
                <a:ea typeface="+mn-ea"/>
                <a:cs typeface="+mn-cs"/>
              </a:rPr>
              <a:t>WordArt Styles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vào tùy chọn mong muốn.</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nhóm thẻ </a:t>
            </a:r>
            <a:r>
              <a:rPr lang="en-US" sz="900" b="1" kern="1200">
                <a:solidFill>
                  <a:schemeClr val="tx1"/>
                </a:solidFill>
                <a:effectLst/>
                <a:latin typeface="+mn-lt"/>
                <a:ea typeface="+mn-ea"/>
                <a:cs typeface="+mn-cs"/>
              </a:rPr>
              <a:t>Chart</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Tools</a:t>
            </a:r>
            <a:r>
              <a:rPr lang="en-US" sz="900" kern="1200">
                <a:solidFill>
                  <a:schemeClr val="tx1"/>
                </a:solidFill>
                <a:effectLst/>
                <a:latin typeface="+mn-lt"/>
                <a:ea typeface="+mn-ea"/>
                <a:cs typeface="+mn-cs"/>
              </a:rPr>
              <a:t>, thẻ </a:t>
            </a:r>
            <a:r>
              <a:rPr lang="en-US" sz="900" b="1" kern="1200">
                <a:solidFill>
                  <a:schemeClr val="tx1"/>
                </a:solidFill>
                <a:effectLst/>
                <a:latin typeface="+mn-lt"/>
                <a:ea typeface="+mn-ea"/>
                <a:cs typeface="+mn-cs"/>
              </a:rPr>
              <a:t>Format</a:t>
            </a:r>
            <a:r>
              <a:rPr lang="en-US" sz="900" kern="1200">
                <a:solidFill>
                  <a:schemeClr val="tx1"/>
                </a:solidFill>
                <a:effectLst/>
                <a:latin typeface="+mn-lt"/>
                <a:ea typeface="+mn-ea"/>
                <a:cs typeface="+mn-cs"/>
              </a:rPr>
              <a:t>, nhóm </a:t>
            </a:r>
            <a:r>
              <a:rPr lang="en-US" sz="900" b="1" kern="1200">
                <a:solidFill>
                  <a:schemeClr val="tx1"/>
                </a:solidFill>
                <a:effectLst/>
                <a:latin typeface="+mn-lt"/>
                <a:ea typeface="+mn-ea"/>
                <a:cs typeface="+mn-cs"/>
              </a:rPr>
              <a:t>WordArt Styles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vào trình khởi chạy hộp thoại </a:t>
            </a:r>
            <a:r>
              <a:rPr lang="en-US" sz="900" b="1" kern="1200">
                <a:solidFill>
                  <a:schemeClr val="tx1"/>
                </a:solidFill>
                <a:effectLst/>
                <a:latin typeface="+mn-lt"/>
                <a:ea typeface="+mn-ea"/>
                <a:cs typeface="+mn-cs"/>
              </a:rPr>
              <a:t>Format Text Effects: Text Box</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Áp dụng hiệu ứng cho phần hình dạng trong đồ thị:</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nhóm thẻ </a:t>
            </a:r>
            <a:r>
              <a:rPr lang="en-US" sz="900" b="1" kern="1200">
                <a:solidFill>
                  <a:schemeClr val="tx1"/>
                </a:solidFill>
                <a:effectLst/>
                <a:latin typeface="+mn-lt"/>
                <a:ea typeface="+mn-ea"/>
                <a:cs typeface="+mn-cs"/>
              </a:rPr>
              <a:t>Chart</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Tools</a:t>
            </a:r>
            <a:r>
              <a:rPr lang="en-US" sz="900" kern="1200">
                <a:solidFill>
                  <a:schemeClr val="tx1"/>
                </a:solidFill>
                <a:effectLst/>
                <a:latin typeface="+mn-lt"/>
                <a:ea typeface="+mn-ea"/>
                <a:cs typeface="+mn-cs"/>
              </a:rPr>
              <a:t>, thẻ </a:t>
            </a:r>
            <a:r>
              <a:rPr lang="en-US" sz="900" b="1" kern="1200">
                <a:solidFill>
                  <a:schemeClr val="tx1"/>
                </a:solidFill>
                <a:effectLst/>
                <a:latin typeface="+mn-lt"/>
                <a:ea typeface="+mn-ea"/>
                <a:cs typeface="+mn-cs"/>
              </a:rPr>
              <a:t>Format</a:t>
            </a:r>
            <a:r>
              <a:rPr lang="en-US" sz="900" kern="1200">
                <a:solidFill>
                  <a:schemeClr val="tx1"/>
                </a:solidFill>
                <a:effectLst/>
                <a:latin typeface="+mn-lt"/>
                <a:ea typeface="+mn-ea"/>
                <a:cs typeface="+mn-cs"/>
              </a:rPr>
              <a:t>, nhóm </a:t>
            </a:r>
            <a:r>
              <a:rPr lang="en-US" sz="900" b="1" kern="1200">
                <a:solidFill>
                  <a:schemeClr val="tx1"/>
                </a:solidFill>
                <a:effectLst/>
                <a:latin typeface="+mn-lt"/>
                <a:ea typeface="+mn-ea"/>
                <a:cs typeface="+mn-cs"/>
              </a:rPr>
              <a:t>Shape Styles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vào Shape Style có sẵn hoặc sử dụng các tùy chọn </a:t>
            </a:r>
            <a:r>
              <a:rPr lang="en-US" sz="900" b="1" kern="1200">
                <a:solidFill>
                  <a:schemeClr val="tx1"/>
                </a:solidFill>
                <a:effectLst/>
                <a:latin typeface="+mn-lt"/>
                <a:ea typeface="+mn-ea"/>
                <a:cs typeface="+mn-cs"/>
              </a:rPr>
              <a:t>Shape Fill, Shape Outline</a:t>
            </a:r>
            <a:r>
              <a:rPr lang="en-US" sz="900" kern="1200">
                <a:solidFill>
                  <a:schemeClr val="tx1"/>
                </a:solidFill>
                <a:effectLst/>
                <a:latin typeface="+mn-lt"/>
                <a:ea typeface="+mn-ea"/>
                <a:cs typeface="+mn-cs"/>
              </a:rPr>
              <a:t> và </a:t>
            </a:r>
            <a:r>
              <a:rPr lang="en-US" sz="900" b="1" kern="1200">
                <a:solidFill>
                  <a:schemeClr val="tx1"/>
                </a:solidFill>
                <a:effectLst/>
                <a:latin typeface="+mn-lt"/>
                <a:ea typeface="+mn-ea"/>
                <a:cs typeface="+mn-cs"/>
              </a:rPr>
              <a:t>Shape Effects</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Home</a:t>
            </a:r>
            <a:r>
              <a:rPr lang="en-US" sz="900" kern="1200">
                <a:solidFill>
                  <a:schemeClr val="tx1"/>
                </a:solidFill>
                <a:effectLst/>
                <a:latin typeface="+mn-lt"/>
                <a:ea typeface="+mn-ea"/>
                <a:cs typeface="+mn-cs"/>
              </a:rPr>
              <a:t>, trong nhóm </a:t>
            </a:r>
            <a:r>
              <a:rPr lang="en-US" sz="900" b="1" kern="1200">
                <a:solidFill>
                  <a:schemeClr val="tx1"/>
                </a:solidFill>
                <a:effectLst/>
                <a:latin typeface="+mn-lt"/>
                <a:ea typeface="+mn-ea"/>
                <a:cs typeface="+mn-cs"/>
              </a:rPr>
              <a:t>Drawing</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vào tùy chọn cần thiết trong các tùy chọn </a:t>
            </a:r>
            <a:r>
              <a:rPr lang="en-US" sz="900" b="1" kern="1200">
                <a:solidFill>
                  <a:schemeClr val="tx1"/>
                </a:solidFill>
                <a:effectLst/>
                <a:latin typeface="+mn-lt"/>
                <a:ea typeface="+mn-ea"/>
                <a:cs typeface="+mn-cs"/>
              </a:rPr>
              <a:t>Quick Styles,</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Shape Fill, Shape Outline</a:t>
            </a:r>
            <a:r>
              <a:rPr lang="en-US" sz="900" kern="1200">
                <a:solidFill>
                  <a:schemeClr val="tx1"/>
                </a:solidFill>
                <a:effectLst/>
                <a:latin typeface="+mn-lt"/>
                <a:ea typeface="+mn-ea"/>
                <a:cs typeface="+mn-cs"/>
              </a:rPr>
              <a:t> và </a:t>
            </a:r>
            <a:r>
              <a:rPr lang="en-US" sz="900" b="1" kern="1200">
                <a:solidFill>
                  <a:schemeClr val="tx1"/>
                </a:solidFill>
                <a:effectLst/>
                <a:latin typeface="+mn-lt"/>
                <a:ea typeface="+mn-ea"/>
                <a:cs typeface="+mn-cs"/>
              </a:rPr>
              <a:t>Shape Effects</a:t>
            </a:r>
            <a:r>
              <a:rPr lang="en-US" sz="900" kern="1200">
                <a:solidFill>
                  <a:schemeClr val="tx1"/>
                </a:solidFill>
                <a:effectLst/>
                <a:latin typeface="+mn-lt"/>
                <a:ea typeface="+mn-ea"/>
                <a:cs typeface="+mn-cs"/>
              </a:rPr>
              <a:t>.</a:t>
            </a:r>
          </a:p>
          <a:p>
            <a:pPr marL="171450" indent="-171450">
              <a:buFont typeface="Arial" panose="020B0604020202020204" pitchFamily="34" charset="0"/>
              <a:buChar char="•"/>
            </a:pPr>
            <a:r>
              <a:rPr lang="en-US" sz="900" kern="1200">
                <a:solidFill>
                  <a:schemeClr val="tx1"/>
                </a:solidFill>
                <a:effectLst/>
                <a:latin typeface="+mn-lt"/>
                <a:ea typeface="+mn-ea"/>
                <a:cs typeface="+mn-cs"/>
              </a:rPr>
              <a:t>Trong nhóm thẻ </a:t>
            </a:r>
            <a:r>
              <a:rPr lang="en-US" sz="900" b="1" kern="1200">
                <a:solidFill>
                  <a:schemeClr val="tx1"/>
                </a:solidFill>
                <a:effectLst/>
                <a:latin typeface="+mn-lt"/>
                <a:ea typeface="+mn-ea"/>
                <a:cs typeface="+mn-cs"/>
              </a:rPr>
              <a:t>Chart</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Tools</a:t>
            </a:r>
            <a:r>
              <a:rPr lang="en-US" sz="900" kern="1200">
                <a:solidFill>
                  <a:schemeClr val="tx1"/>
                </a:solidFill>
                <a:effectLst/>
                <a:latin typeface="+mn-lt"/>
                <a:ea typeface="+mn-ea"/>
                <a:cs typeface="+mn-cs"/>
              </a:rPr>
              <a:t>, thẻ </a:t>
            </a:r>
            <a:r>
              <a:rPr lang="en-US" sz="900" b="1" kern="1200">
                <a:solidFill>
                  <a:schemeClr val="tx1"/>
                </a:solidFill>
                <a:effectLst/>
                <a:latin typeface="+mn-lt"/>
                <a:ea typeface="+mn-ea"/>
                <a:cs typeface="+mn-cs"/>
              </a:rPr>
              <a:t>Format</a:t>
            </a:r>
            <a:r>
              <a:rPr lang="en-US" sz="900" kern="1200">
                <a:solidFill>
                  <a:schemeClr val="tx1"/>
                </a:solidFill>
                <a:effectLst/>
                <a:latin typeface="+mn-lt"/>
                <a:ea typeface="+mn-ea"/>
                <a:cs typeface="+mn-cs"/>
              </a:rPr>
              <a:t>, nhóm </a:t>
            </a:r>
            <a:r>
              <a:rPr lang="en-US" sz="900" b="1" kern="1200">
                <a:solidFill>
                  <a:schemeClr val="tx1"/>
                </a:solidFill>
                <a:effectLst/>
                <a:latin typeface="+mn-lt"/>
                <a:ea typeface="+mn-ea"/>
                <a:cs typeface="+mn-cs"/>
              </a:rPr>
              <a:t>Shape Styles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vào trình khởi chạy hộp thoại </a:t>
            </a:r>
            <a:r>
              <a:rPr lang="en-US" sz="900" b="1" kern="1200">
                <a:solidFill>
                  <a:schemeClr val="tx1"/>
                </a:solidFill>
                <a:effectLst/>
                <a:latin typeface="+mn-lt"/>
                <a:ea typeface="+mn-ea"/>
                <a:cs typeface="+mn-cs"/>
              </a:rPr>
              <a:t>Format Shape</a:t>
            </a:r>
            <a:r>
              <a:rPr lang="en-US" sz="900" kern="1200">
                <a:solidFill>
                  <a:schemeClr val="tx1"/>
                </a:solidFill>
                <a:effectLst/>
                <a:latin typeface="+mn-lt"/>
                <a:ea typeface="+mn-ea"/>
                <a:cs typeface="+mn-cs"/>
              </a:rPr>
              <a:t>.</a:t>
            </a:r>
          </a:p>
          <a:p>
            <a:r>
              <a:rPr lang="en-US" sz="900" kern="1200">
                <a:solidFill>
                  <a:schemeClr val="tx1"/>
                </a:solidFill>
                <a:effectLst/>
                <a:latin typeface="+mn-lt"/>
                <a:ea typeface="+mn-ea"/>
                <a:cs typeface="+mn-cs"/>
              </a:rPr>
              <a:t> </a:t>
            </a:r>
          </a:p>
          <a:p>
            <a:pPr lvl="0"/>
            <a:r>
              <a:rPr lang="es-MX" sz="900" b="1" kern="1200">
                <a:solidFill>
                  <a:schemeClr val="tx1"/>
                </a:solidFill>
                <a:effectLst/>
                <a:latin typeface="+mn-lt"/>
                <a:ea typeface="+mn-ea"/>
                <a:cs typeface="+mn-cs"/>
              </a:rPr>
              <a:t>Xóa định dạng tùy chỉnh hoặc đặt lại thành phần đồ thị để khớp với chủ đề slide:</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nhóm thẻ </a:t>
            </a:r>
            <a:r>
              <a:rPr lang="en-US" sz="900" b="1" kern="1200">
                <a:solidFill>
                  <a:schemeClr val="tx1"/>
                </a:solidFill>
                <a:effectLst/>
                <a:latin typeface="+mn-lt"/>
                <a:ea typeface="+mn-ea"/>
                <a:cs typeface="+mn-cs"/>
              </a:rPr>
              <a:t>Chart</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Tools</a:t>
            </a:r>
            <a:r>
              <a:rPr lang="en-US" sz="900" kern="1200">
                <a:solidFill>
                  <a:schemeClr val="tx1"/>
                </a:solidFill>
                <a:effectLst/>
                <a:latin typeface="+mn-lt"/>
                <a:ea typeface="+mn-ea"/>
                <a:cs typeface="+mn-cs"/>
              </a:rPr>
              <a:t>, thẻ </a:t>
            </a:r>
            <a:r>
              <a:rPr lang="en-US" sz="900" b="1" kern="1200">
                <a:solidFill>
                  <a:schemeClr val="tx1"/>
                </a:solidFill>
                <a:effectLst/>
                <a:latin typeface="+mn-lt"/>
                <a:ea typeface="+mn-ea"/>
                <a:cs typeface="+mn-cs"/>
              </a:rPr>
              <a:t>Format</a:t>
            </a:r>
            <a:r>
              <a:rPr lang="en-US" sz="900" kern="1200">
                <a:solidFill>
                  <a:schemeClr val="tx1"/>
                </a:solidFill>
                <a:effectLst/>
                <a:latin typeface="+mn-lt"/>
                <a:ea typeface="+mn-ea"/>
                <a:cs typeface="+mn-cs"/>
              </a:rPr>
              <a:t>, nhóm </a:t>
            </a:r>
            <a:r>
              <a:rPr lang="en-US" sz="900" b="1" kern="1200">
                <a:solidFill>
                  <a:schemeClr val="tx1"/>
                </a:solidFill>
                <a:effectLst/>
                <a:latin typeface="+mn-lt"/>
                <a:ea typeface="+mn-ea"/>
                <a:cs typeface="+mn-cs"/>
              </a:rPr>
              <a:t>Current Selection </a:t>
            </a:r>
            <a:r>
              <a:rPr lang="en-US" sz="900" kern="1200">
                <a:solidFill>
                  <a:schemeClr val="tx1"/>
                </a:solidFill>
                <a:effectLst/>
                <a:latin typeface="+mn-lt"/>
                <a:ea typeface="+mn-ea"/>
                <a:cs typeface="+mn-cs"/>
                <a:sym typeface="Wingdings" panose="05000000000000000000" pitchFamily="2" charset="2"/>
              </a:rPr>
              <a:t></a:t>
            </a:r>
            <a:r>
              <a:rPr lang="en-US" sz="900" b="1" kern="1200">
                <a:solidFill>
                  <a:schemeClr val="tx1"/>
                </a:solidFill>
                <a:effectLst/>
                <a:latin typeface="+mn-lt"/>
                <a:ea typeface="+mn-ea"/>
                <a:cs typeface="+mn-cs"/>
              </a:rPr>
              <a:t> </a:t>
            </a:r>
            <a:r>
              <a:rPr lang="en-US" sz="900" kern="1200">
                <a:solidFill>
                  <a:schemeClr val="tx1"/>
                </a:solidFill>
                <a:effectLst/>
                <a:latin typeface="+mn-lt"/>
                <a:ea typeface="+mn-ea"/>
                <a:cs typeface="+mn-cs"/>
              </a:rPr>
              <a:t>chọn </a:t>
            </a:r>
            <a:r>
              <a:rPr lang="en-US" sz="900" b="1" kern="1200">
                <a:solidFill>
                  <a:schemeClr val="tx1"/>
                </a:solidFill>
                <a:effectLst/>
                <a:latin typeface="+mn-lt"/>
                <a:ea typeface="+mn-ea"/>
                <a:cs typeface="+mn-cs"/>
              </a:rPr>
              <a:t>Reset to Match Style</a:t>
            </a:r>
            <a:r>
              <a:rPr lang="en-US" sz="90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18</a:t>
            </a:fld>
            <a:endParaRPr lang="en-US"/>
          </a:p>
        </p:txBody>
      </p:sp>
    </p:spTree>
    <p:extLst>
      <p:ext uri="{BB962C8B-B14F-4D97-AF65-F5344CB8AC3E}">
        <p14:creationId xmlns:p14="http://schemas.microsoft.com/office/powerpoint/2010/main" val="3060825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Thay đổi vị trí của các thành phần trong đồ thị:</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chuột vào thành phần trong đồ thị để chọn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kéo nó đến một vị trí mới.</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đúp chuột vào Placeholder đồ thị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thẻ </a:t>
            </a:r>
            <a:r>
              <a:rPr lang="es-MX" sz="900" b="1" kern="1200">
                <a:solidFill>
                  <a:schemeClr val="tx1"/>
                </a:solidFill>
                <a:effectLst/>
                <a:latin typeface="+mn-lt"/>
                <a:ea typeface="+mn-ea"/>
                <a:cs typeface="+mn-cs"/>
              </a:rPr>
              <a:t>Size &amp; Properties</a:t>
            </a:r>
            <a:r>
              <a:rPr lang="es-MX" sz="900" kern="1200">
                <a:solidFill>
                  <a:schemeClr val="tx1"/>
                </a:solidFill>
                <a:effectLst/>
                <a:latin typeface="+mn-lt"/>
                <a:ea typeface="+mn-ea"/>
                <a:cs typeface="+mn-cs"/>
              </a:rPr>
              <a:t>, mở rộng phần </a:t>
            </a:r>
            <a:r>
              <a:rPr lang="es-MX" sz="900" b="1" kern="1200">
                <a:solidFill>
                  <a:schemeClr val="tx1"/>
                </a:solidFill>
                <a:effectLst/>
                <a:latin typeface="+mn-lt"/>
                <a:ea typeface="+mn-ea"/>
                <a:cs typeface="+mn-cs"/>
              </a:rPr>
              <a:t>Position</a:t>
            </a:r>
            <a:r>
              <a:rPr lang="es-MX" sz="900" kern="1200">
                <a:solidFill>
                  <a:schemeClr val="tx1"/>
                </a:solidFill>
                <a:effectLst/>
                <a:latin typeface="+mn-lt"/>
                <a:ea typeface="+mn-ea"/>
                <a:cs typeface="+mn-cs"/>
              </a:rPr>
              <a:t> và nhập vị trí chính xác trên slide.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Trong nhóm thẻ </a:t>
            </a:r>
            <a:r>
              <a:rPr lang="es-MX" sz="900" b="1" kern="1200">
                <a:solidFill>
                  <a:schemeClr val="tx1"/>
                </a:solidFill>
                <a:effectLst/>
                <a:latin typeface="+mn-lt"/>
                <a:ea typeface="+mn-ea"/>
                <a:cs typeface="+mn-cs"/>
              </a:rPr>
              <a:t>Chart</a:t>
            </a:r>
            <a:r>
              <a:rPr lang="es-MX" sz="900" kern="1200">
                <a:solidFill>
                  <a:schemeClr val="tx1"/>
                </a:solidFill>
                <a:effectLst/>
                <a:latin typeface="+mn-lt"/>
                <a:ea typeface="+mn-ea"/>
                <a:cs typeface="+mn-cs"/>
              </a:rPr>
              <a:t> </a:t>
            </a:r>
            <a:r>
              <a:rPr lang="es-MX" sz="900" b="1" kern="1200">
                <a:solidFill>
                  <a:schemeClr val="tx1"/>
                </a:solidFill>
                <a:effectLst/>
                <a:latin typeface="+mn-lt"/>
                <a:ea typeface="+mn-ea"/>
                <a:cs typeface="+mn-cs"/>
              </a:rPr>
              <a:t>Tools</a:t>
            </a:r>
            <a:r>
              <a:rPr lang="es-MX" sz="900" kern="1200">
                <a:solidFill>
                  <a:schemeClr val="tx1"/>
                </a:solidFill>
                <a:effectLst/>
                <a:latin typeface="+mn-lt"/>
                <a:ea typeface="+mn-ea"/>
                <a:cs typeface="+mn-cs"/>
              </a:rPr>
              <a:t>, thẻ </a:t>
            </a:r>
            <a:r>
              <a:rPr lang="es-MX" sz="900" b="1" kern="1200">
                <a:solidFill>
                  <a:schemeClr val="tx1"/>
                </a:solidFill>
                <a:effectLst/>
                <a:latin typeface="+mn-lt"/>
                <a:ea typeface="+mn-ea"/>
                <a:cs typeface="+mn-cs"/>
              </a:rPr>
              <a:t>Format</a:t>
            </a:r>
            <a:r>
              <a:rPr lang="es-MX" sz="900" kern="1200">
                <a:solidFill>
                  <a:schemeClr val="tx1"/>
                </a:solidFill>
                <a:effectLst/>
                <a:latin typeface="+mn-lt"/>
                <a:ea typeface="+mn-ea"/>
                <a:cs typeface="+mn-cs"/>
              </a:rPr>
              <a:t>, nhóm </a:t>
            </a:r>
            <a:r>
              <a:rPr lang="es-MX" sz="900" b="1" kern="1200">
                <a:solidFill>
                  <a:schemeClr val="tx1"/>
                </a:solidFill>
                <a:effectLst/>
                <a:latin typeface="+mn-lt"/>
                <a:ea typeface="+mn-ea"/>
                <a:cs typeface="+mn-cs"/>
              </a:rPr>
              <a:t>Size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vào trình khởi chạy hộp thoại </a:t>
            </a:r>
            <a:r>
              <a:rPr lang="es-MX" sz="900" b="1" kern="1200">
                <a:solidFill>
                  <a:schemeClr val="tx1"/>
                </a:solidFill>
                <a:effectLst/>
                <a:latin typeface="+mn-lt"/>
                <a:ea typeface="+mn-ea"/>
                <a:cs typeface="+mn-cs"/>
              </a:rPr>
              <a:t>Size and Position</a:t>
            </a:r>
            <a:r>
              <a:rPr lang="es-MX" sz="900" kern="1200">
                <a:solidFill>
                  <a:schemeClr val="tx1"/>
                </a:solidFill>
                <a:effectLst/>
                <a:latin typeface="+mn-lt"/>
                <a:ea typeface="+mn-ea"/>
                <a:cs typeface="+mn-cs"/>
              </a:rPr>
              <a:t> để mở ngăn tác vụ Format Chart Area, chọn thẻ </a:t>
            </a:r>
            <a:r>
              <a:rPr lang="es-MX" sz="900" b="1" kern="1200">
                <a:solidFill>
                  <a:schemeClr val="tx1"/>
                </a:solidFill>
                <a:effectLst/>
                <a:latin typeface="+mn-lt"/>
                <a:ea typeface="+mn-ea"/>
                <a:cs typeface="+mn-cs"/>
              </a:rPr>
              <a:t>Size &amp; Properties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mở rộng phần </a:t>
            </a:r>
            <a:r>
              <a:rPr lang="es-MX" sz="900" b="1" kern="1200">
                <a:solidFill>
                  <a:schemeClr val="tx1"/>
                </a:solidFill>
                <a:effectLst/>
                <a:latin typeface="+mn-lt"/>
                <a:ea typeface="+mn-ea"/>
                <a:cs typeface="+mn-cs"/>
              </a:rPr>
              <a:t>Position</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rPr>
              <a:t>nhập vị trí chính xác trên slide.</a:t>
            </a:r>
            <a:endParaRPr lang="en-US" sz="900" kern="1200">
              <a:solidFill>
                <a:schemeClr val="tx1"/>
              </a:solidFill>
              <a:effectLst/>
              <a:latin typeface="+mn-lt"/>
              <a:ea typeface="+mn-ea"/>
              <a:cs typeface="+mn-cs"/>
            </a:endParaRPr>
          </a:p>
          <a:p>
            <a:pPr marL="0" indent="0">
              <a:buFont typeface="Arial" panose="020B0604020202020204" pitchFamily="34" charset="0"/>
              <a:buNone/>
            </a:pPr>
            <a:r>
              <a:rPr lang="en-US" sz="900" b="1" i="1" kern="1200">
                <a:solidFill>
                  <a:schemeClr val="tx1"/>
                </a:solidFill>
                <a:effectLst/>
                <a:latin typeface="+mn-lt"/>
                <a:ea typeface="+mn-ea"/>
                <a:cs typeface="+mn-cs"/>
              </a:rPr>
              <a:t>Lưu ý</a:t>
            </a:r>
            <a:r>
              <a:rPr lang="en-US" sz="900" i="1" kern="1200">
                <a:solidFill>
                  <a:schemeClr val="tx1"/>
                </a:solidFill>
                <a:effectLst/>
                <a:latin typeface="+mn-lt"/>
                <a:ea typeface="+mn-ea"/>
                <a:cs typeface="+mn-cs"/>
              </a:rPr>
              <a:t>: Không phải tất cả các thành phần của đồ thị đều có thể định vị lại.</a:t>
            </a:r>
          </a:p>
          <a:p>
            <a:pPr marL="0" indent="0">
              <a:buFont typeface="Arial" panose="020B0604020202020204" pitchFamily="34" charset="0"/>
              <a:buNone/>
            </a:pPr>
            <a:endParaRPr lang="en-US" sz="900" i="1"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Thay đổi kích thước của các thành phần trong đồ thị:</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chuột vào thành phần trong đồ thị để chọn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 kéo một trong các góc để điều chỉnh kích thước.</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nhóm thẻ </a:t>
            </a:r>
            <a:r>
              <a:rPr lang="en-US" sz="900" b="1" kern="1200">
                <a:solidFill>
                  <a:schemeClr val="tx1"/>
                </a:solidFill>
                <a:effectLst/>
                <a:latin typeface="+mn-lt"/>
                <a:ea typeface="+mn-ea"/>
                <a:cs typeface="+mn-cs"/>
              </a:rPr>
              <a:t>Chart</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Tools</a:t>
            </a:r>
            <a:r>
              <a:rPr lang="en-US" sz="900" kern="1200">
                <a:solidFill>
                  <a:schemeClr val="tx1"/>
                </a:solidFill>
                <a:effectLst/>
                <a:latin typeface="+mn-lt"/>
                <a:ea typeface="+mn-ea"/>
                <a:cs typeface="+mn-cs"/>
              </a:rPr>
              <a:t>, thẻ </a:t>
            </a:r>
            <a:r>
              <a:rPr lang="en-US" sz="900" b="1" kern="1200">
                <a:solidFill>
                  <a:schemeClr val="tx1"/>
                </a:solidFill>
                <a:effectLst/>
                <a:latin typeface="+mn-lt"/>
                <a:ea typeface="+mn-ea"/>
                <a:cs typeface="+mn-cs"/>
              </a:rPr>
              <a:t>Format</a:t>
            </a:r>
            <a:r>
              <a:rPr lang="en-US" sz="900" kern="1200">
                <a:solidFill>
                  <a:schemeClr val="tx1"/>
                </a:solidFill>
                <a:effectLst/>
                <a:latin typeface="+mn-lt"/>
                <a:ea typeface="+mn-ea"/>
                <a:cs typeface="+mn-cs"/>
              </a:rPr>
              <a:t>, nhóm </a:t>
            </a:r>
            <a:r>
              <a:rPr lang="en-US" sz="900" b="1" kern="1200">
                <a:solidFill>
                  <a:schemeClr val="tx1"/>
                </a:solidFill>
                <a:effectLst/>
                <a:latin typeface="+mn-lt"/>
                <a:ea typeface="+mn-ea"/>
                <a:cs typeface="+mn-cs"/>
              </a:rPr>
              <a:t>Size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nhập kích thước cho </a:t>
            </a:r>
            <a:r>
              <a:rPr lang="en-US" sz="900" b="1" kern="1200">
                <a:solidFill>
                  <a:schemeClr val="tx1"/>
                </a:solidFill>
                <a:effectLst/>
                <a:latin typeface="+mn-lt"/>
                <a:ea typeface="+mn-ea"/>
                <a:cs typeface="+mn-cs"/>
              </a:rPr>
              <a:t>Shape Height </a:t>
            </a:r>
            <a:r>
              <a:rPr lang="en-US" sz="900" kern="1200">
                <a:solidFill>
                  <a:schemeClr val="tx1"/>
                </a:solidFill>
                <a:effectLst/>
                <a:latin typeface="+mn-lt"/>
                <a:ea typeface="+mn-ea"/>
                <a:cs typeface="+mn-cs"/>
              </a:rPr>
              <a:t>và </a:t>
            </a:r>
            <a:r>
              <a:rPr lang="en-US" sz="900" b="1" kern="1200">
                <a:solidFill>
                  <a:schemeClr val="tx1"/>
                </a:solidFill>
                <a:effectLst/>
                <a:latin typeface="+mn-lt"/>
                <a:ea typeface="+mn-ea"/>
                <a:cs typeface="+mn-cs"/>
              </a:rPr>
              <a:t>Shape Width</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đúp chuột vào Placeholder đồ thị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thẻ </a:t>
            </a:r>
            <a:r>
              <a:rPr lang="en-US" sz="900" b="1" kern="1200">
                <a:solidFill>
                  <a:schemeClr val="tx1"/>
                </a:solidFill>
                <a:effectLst/>
                <a:latin typeface="+mn-lt"/>
                <a:ea typeface="+mn-ea"/>
                <a:cs typeface="+mn-cs"/>
              </a:rPr>
              <a:t>Size &amp; Properties</a:t>
            </a:r>
            <a:r>
              <a:rPr lang="en-US" sz="900" kern="1200">
                <a:solidFill>
                  <a:schemeClr val="tx1"/>
                </a:solidFill>
                <a:effectLst/>
                <a:latin typeface="+mn-lt"/>
                <a:ea typeface="+mn-ea"/>
                <a:cs typeface="+mn-cs"/>
              </a:rPr>
              <a:t>, mở rộng phần Size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nhập kích thước mong muốn.</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nhóm thẻ </a:t>
            </a:r>
            <a:r>
              <a:rPr lang="en-US" sz="900" b="1" kern="1200">
                <a:solidFill>
                  <a:schemeClr val="tx1"/>
                </a:solidFill>
                <a:effectLst/>
                <a:latin typeface="+mn-lt"/>
                <a:ea typeface="+mn-ea"/>
                <a:cs typeface="+mn-cs"/>
              </a:rPr>
              <a:t>Chart</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Tools</a:t>
            </a:r>
            <a:r>
              <a:rPr lang="en-US" sz="900" kern="1200">
                <a:solidFill>
                  <a:schemeClr val="tx1"/>
                </a:solidFill>
                <a:effectLst/>
                <a:latin typeface="+mn-lt"/>
                <a:ea typeface="+mn-ea"/>
                <a:cs typeface="+mn-cs"/>
              </a:rPr>
              <a:t>, thẻ </a:t>
            </a:r>
            <a:r>
              <a:rPr lang="en-US" sz="900" b="1" kern="1200">
                <a:solidFill>
                  <a:schemeClr val="tx1"/>
                </a:solidFill>
                <a:effectLst/>
                <a:latin typeface="+mn-lt"/>
                <a:ea typeface="+mn-ea"/>
                <a:cs typeface="+mn-cs"/>
              </a:rPr>
              <a:t>Format</a:t>
            </a:r>
            <a:r>
              <a:rPr lang="en-US" sz="900" kern="1200">
                <a:solidFill>
                  <a:schemeClr val="tx1"/>
                </a:solidFill>
                <a:effectLst/>
                <a:latin typeface="+mn-lt"/>
                <a:ea typeface="+mn-ea"/>
                <a:cs typeface="+mn-cs"/>
              </a:rPr>
              <a:t>, nhóm </a:t>
            </a:r>
            <a:r>
              <a:rPr lang="en-US" sz="900" b="1" kern="1200">
                <a:solidFill>
                  <a:schemeClr val="tx1"/>
                </a:solidFill>
                <a:effectLst/>
                <a:latin typeface="+mn-lt"/>
                <a:ea typeface="+mn-ea"/>
                <a:cs typeface="+mn-cs"/>
              </a:rPr>
              <a:t>Size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vào trình khởi chạy hộp thoại </a:t>
            </a:r>
            <a:r>
              <a:rPr lang="en-US" sz="900" b="1" kern="1200">
                <a:solidFill>
                  <a:schemeClr val="tx1"/>
                </a:solidFill>
                <a:effectLst/>
                <a:latin typeface="+mn-lt"/>
                <a:ea typeface="+mn-ea"/>
                <a:cs typeface="+mn-cs"/>
              </a:rPr>
              <a:t>Size and Position</a:t>
            </a:r>
            <a:r>
              <a:rPr lang="en-US" sz="900" kern="1200">
                <a:solidFill>
                  <a:schemeClr val="tx1"/>
                </a:solidFill>
                <a:effectLst/>
                <a:latin typeface="+mn-lt"/>
                <a:ea typeface="+mn-ea"/>
                <a:cs typeface="+mn-cs"/>
              </a:rPr>
              <a:t> để mở ngăn tác vụ Format Chart Area, chọn thẻ </a:t>
            </a:r>
            <a:r>
              <a:rPr lang="en-US" sz="900" b="1" kern="1200">
                <a:solidFill>
                  <a:schemeClr val="tx1"/>
                </a:solidFill>
                <a:effectLst/>
                <a:latin typeface="+mn-lt"/>
                <a:ea typeface="+mn-ea"/>
                <a:cs typeface="+mn-cs"/>
              </a:rPr>
              <a:t>Size &amp; Properties</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mở rộng phần </a:t>
            </a:r>
            <a:r>
              <a:rPr lang="en-US" sz="900" b="1" kern="1200">
                <a:solidFill>
                  <a:schemeClr val="tx1"/>
                </a:solidFill>
                <a:effectLst/>
                <a:latin typeface="+mn-lt"/>
                <a:ea typeface="+mn-ea"/>
                <a:cs typeface="+mn-cs"/>
              </a:rPr>
              <a:t>Size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nhập kích thước.</a:t>
            </a:r>
          </a:p>
          <a:p>
            <a:r>
              <a:rPr lang="en-US" sz="900" b="1" i="1" kern="1200">
                <a:solidFill>
                  <a:schemeClr val="tx1"/>
                </a:solidFill>
                <a:effectLst/>
                <a:latin typeface="+mn-lt"/>
                <a:ea typeface="+mn-ea"/>
                <a:cs typeface="+mn-cs"/>
              </a:rPr>
              <a:t>Lưu ý</a:t>
            </a:r>
            <a:r>
              <a:rPr lang="en-US" sz="900" i="1" kern="1200">
                <a:solidFill>
                  <a:schemeClr val="tx1"/>
                </a:solidFill>
                <a:effectLst/>
                <a:latin typeface="+mn-lt"/>
                <a:ea typeface="+mn-ea"/>
                <a:cs typeface="+mn-cs"/>
              </a:rPr>
              <a:t>: Không phải tất cả các thành phần của đồ thị đều có thể thay đổi kích thước.</a:t>
            </a:r>
          </a:p>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19</a:t>
            </a:fld>
            <a:endParaRPr lang="en-US"/>
          </a:p>
        </p:txBody>
      </p:sp>
    </p:spTree>
    <p:extLst>
      <p:ext uri="{BB962C8B-B14F-4D97-AF65-F5344CB8AC3E}">
        <p14:creationId xmlns:p14="http://schemas.microsoft.com/office/powerpoint/2010/main" val="1025830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Thêm hoặc xóa thành phần trong đồ thị:</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nhóm thẻ </a:t>
            </a:r>
            <a:r>
              <a:rPr lang="en-US" sz="900" b="1" kern="1200">
                <a:solidFill>
                  <a:schemeClr val="tx1"/>
                </a:solidFill>
                <a:effectLst/>
                <a:latin typeface="+mn-lt"/>
                <a:ea typeface="+mn-ea"/>
                <a:cs typeface="+mn-cs"/>
              </a:rPr>
              <a:t>Chart</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Tools</a:t>
            </a:r>
            <a:r>
              <a:rPr lang="en-US" sz="900" kern="1200">
                <a:solidFill>
                  <a:schemeClr val="tx1"/>
                </a:solidFill>
                <a:effectLst/>
                <a:latin typeface="+mn-lt"/>
                <a:ea typeface="+mn-ea"/>
                <a:cs typeface="+mn-cs"/>
              </a:rPr>
              <a:t>, thẻ </a:t>
            </a:r>
            <a:r>
              <a:rPr lang="en-US" sz="900" b="1" kern="1200">
                <a:solidFill>
                  <a:schemeClr val="tx1"/>
                </a:solidFill>
                <a:effectLst/>
                <a:latin typeface="+mn-lt"/>
                <a:ea typeface="+mn-ea"/>
                <a:cs typeface="+mn-cs"/>
              </a:rPr>
              <a:t>Design</a:t>
            </a:r>
            <a:r>
              <a:rPr lang="en-US" sz="900" kern="1200">
                <a:solidFill>
                  <a:schemeClr val="tx1"/>
                </a:solidFill>
                <a:effectLst/>
                <a:latin typeface="+mn-lt"/>
                <a:ea typeface="+mn-ea"/>
                <a:cs typeface="+mn-cs"/>
              </a:rPr>
              <a:t>, nhóm Chart Layouts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vào </a:t>
            </a:r>
            <a:r>
              <a:rPr lang="en-US" sz="900" b="1" kern="1200">
                <a:solidFill>
                  <a:schemeClr val="tx1"/>
                </a:solidFill>
                <a:effectLst/>
                <a:latin typeface="+mn-lt"/>
                <a:ea typeface="+mn-ea"/>
                <a:cs typeface="+mn-cs"/>
              </a:rPr>
              <a:t>Add Chart Element</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và sau đó chọn thành phần muốn thêm hoặc xóa.</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vào nút </a:t>
            </a:r>
            <a:r>
              <a:rPr lang="en-US" sz="900" b="1" kern="1200">
                <a:solidFill>
                  <a:schemeClr val="tx1"/>
                </a:solidFill>
                <a:effectLst/>
                <a:latin typeface="+mn-lt"/>
                <a:ea typeface="+mn-ea"/>
                <a:cs typeface="+mn-cs"/>
              </a:rPr>
              <a:t>Chart Elements</a:t>
            </a:r>
            <a:r>
              <a:rPr lang="en-US" sz="900" kern="1200">
                <a:solidFill>
                  <a:schemeClr val="tx1"/>
                </a:solidFill>
                <a:effectLst/>
                <a:latin typeface="+mn-lt"/>
                <a:ea typeface="+mn-ea"/>
                <a:cs typeface="+mn-cs"/>
              </a:rPr>
              <a:t> bên phải đồ thị để hiển thị hoặc ẩn các thành phần.</a:t>
            </a:r>
          </a:p>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20</a:t>
            </a:fld>
            <a:endParaRPr lang="en-US"/>
          </a:p>
        </p:txBody>
      </p:sp>
    </p:spTree>
    <p:extLst>
      <p:ext uri="{BB962C8B-B14F-4D97-AF65-F5344CB8AC3E}">
        <p14:creationId xmlns:p14="http://schemas.microsoft.com/office/powerpoint/2010/main" val="3402048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Lọc các chuỗi dữ liệu cụ thể:</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vào nút </a:t>
            </a:r>
            <a:r>
              <a:rPr lang="es-MX" sz="900" b="1" kern="1200">
                <a:solidFill>
                  <a:schemeClr val="tx1"/>
                </a:solidFill>
                <a:effectLst/>
                <a:latin typeface="+mn-lt"/>
                <a:ea typeface="+mn-ea"/>
                <a:cs typeface="+mn-cs"/>
              </a:rPr>
              <a:t>Chart Filters</a:t>
            </a:r>
            <a:r>
              <a:rPr lang="es-MX" sz="900" kern="1200">
                <a:solidFill>
                  <a:schemeClr val="tx1"/>
                </a:solidFill>
                <a:effectLst/>
                <a:latin typeface="+mn-lt"/>
                <a:ea typeface="+mn-ea"/>
                <a:cs typeface="+mn-cs"/>
              </a:rPr>
              <a:t> bên phải đồ thị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hoặc bỏ chọn chuỗi dữ liệu để hiện thị hoặc ẩn nó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vào </a:t>
            </a:r>
            <a:r>
              <a:rPr lang="es-MX" sz="900" b="1" kern="1200">
                <a:solidFill>
                  <a:schemeClr val="tx1"/>
                </a:solidFill>
                <a:effectLst/>
                <a:latin typeface="+mn-lt"/>
                <a:ea typeface="+mn-ea"/>
                <a:cs typeface="+mn-cs"/>
              </a:rPr>
              <a:t>Apply</a:t>
            </a:r>
            <a:r>
              <a:rPr lang="es-MX" sz="900" kern="1200">
                <a:solidFill>
                  <a:schemeClr val="tx1"/>
                </a:solidFill>
                <a:effectLst/>
                <a:latin typeface="+mn-lt"/>
                <a:ea typeface="+mn-ea"/>
                <a:cs typeface="+mn-cs"/>
              </a:rPr>
              <a:t>.</a:t>
            </a:r>
          </a:p>
          <a:p>
            <a:pPr marL="171450" lvl="0" indent="-171450">
              <a:buFont typeface="Arial" panose="020B0604020202020204" pitchFamily="34" charset="0"/>
              <a:buChar char="•"/>
            </a:pP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Bật hoặc tắt hiển thị tên cho các chuỗi dữ liệu:</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vào nút </a:t>
            </a:r>
            <a:r>
              <a:rPr lang="es-MX" sz="900" b="1" kern="1200">
                <a:solidFill>
                  <a:schemeClr val="tx1"/>
                </a:solidFill>
                <a:effectLst/>
                <a:latin typeface="+mn-lt"/>
                <a:ea typeface="+mn-ea"/>
                <a:cs typeface="+mn-cs"/>
              </a:rPr>
              <a:t>Chart Filters</a:t>
            </a:r>
            <a:r>
              <a:rPr lang="es-MX" sz="900" kern="1200">
                <a:solidFill>
                  <a:schemeClr val="tx1"/>
                </a:solidFill>
                <a:effectLst/>
                <a:latin typeface="+mn-lt"/>
                <a:ea typeface="+mn-ea"/>
                <a:cs typeface="+mn-cs"/>
              </a:rPr>
              <a:t> bên phải đồ thị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thẻ Name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hoặc bỏ chọn tên chuỗi dữ liệu muốn hiển thị hoặc ẩn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vào </a:t>
            </a:r>
            <a:r>
              <a:rPr lang="es-MX" sz="900" b="1" kern="1200">
                <a:solidFill>
                  <a:schemeClr val="tx1"/>
                </a:solidFill>
                <a:effectLst/>
                <a:latin typeface="+mn-lt"/>
                <a:ea typeface="+mn-ea"/>
                <a:cs typeface="+mn-cs"/>
              </a:rPr>
              <a:t>Apply</a:t>
            </a:r>
            <a:r>
              <a:rPr lang="es-MX" sz="900" kern="1200">
                <a:solidFill>
                  <a:schemeClr val="tx1"/>
                </a:solidFill>
                <a:effectLst/>
                <a:latin typeface="+mn-lt"/>
                <a:ea typeface="+mn-ea"/>
                <a:cs typeface="+mn-cs"/>
              </a:rPr>
              <a:t>.</a:t>
            </a:r>
          </a:p>
          <a:p>
            <a:pPr marL="171450" lvl="0" indent="-171450">
              <a:buFont typeface="Arial" panose="020B0604020202020204" pitchFamily="34" charset="0"/>
              <a:buChar char="•"/>
            </a:pP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Sửa đổi phạm vi dữ liệu được sử dụng trong bảng dữ liệu để vẽ đồ thị:</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vào nút </a:t>
            </a:r>
            <a:r>
              <a:rPr lang="es-MX" sz="900" b="1" kern="1200">
                <a:solidFill>
                  <a:schemeClr val="tx1"/>
                </a:solidFill>
                <a:effectLst/>
                <a:latin typeface="+mn-lt"/>
                <a:ea typeface="+mn-ea"/>
                <a:cs typeface="+mn-cs"/>
              </a:rPr>
              <a:t>Chart Filters</a:t>
            </a:r>
            <a:r>
              <a:rPr lang="es-MX" sz="900" kern="1200">
                <a:solidFill>
                  <a:schemeClr val="tx1"/>
                </a:solidFill>
                <a:effectLst/>
                <a:latin typeface="+mn-lt"/>
                <a:ea typeface="+mn-ea"/>
                <a:cs typeface="+mn-cs"/>
              </a:rPr>
              <a:t> bên phải đồ thị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rPr>
              <a:t>ở phía dưới bên phải của menu, nhấp vào </a:t>
            </a:r>
            <a:r>
              <a:rPr lang="es-MX" sz="900" b="1" kern="1200">
                <a:solidFill>
                  <a:schemeClr val="tx1"/>
                </a:solidFill>
                <a:effectLst/>
                <a:latin typeface="+mn-lt"/>
                <a:ea typeface="+mn-ea"/>
                <a:cs typeface="+mn-cs"/>
              </a:rPr>
              <a:t>Select Data …</a:t>
            </a:r>
            <a:r>
              <a:rPr lang="es-MX" sz="900" kern="1200">
                <a:solidFill>
                  <a:schemeClr val="tx1"/>
                </a:solidFill>
                <a:effectLst/>
                <a:latin typeface="+mn-lt"/>
                <a:ea typeface="+mn-ea"/>
                <a:cs typeface="+mn-cs"/>
              </a:rPr>
              <a:t> để mở hộp thoại Select Data Source và cửa sổ lưới dữ liệu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điều chỉnh dữ liệu sử dụng như mong muốn.</a:t>
            </a:r>
            <a:endParaRPr lang="en-US" sz="9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21</a:t>
            </a:fld>
            <a:endParaRPr lang="en-US"/>
          </a:p>
        </p:txBody>
      </p:sp>
    </p:spTree>
    <p:extLst>
      <p:ext uri="{BB962C8B-B14F-4D97-AF65-F5344CB8AC3E}">
        <p14:creationId xmlns:p14="http://schemas.microsoft.com/office/powerpoint/2010/main" val="153545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4</a:t>
            </a:fld>
            <a:endParaRPr lang="en-US"/>
          </a:p>
        </p:txBody>
      </p:sp>
    </p:spTree>
    <p:extLst>
      <p:ext uri="{BB962C8B-B14F-4D97-AF65-F5344CB8AC3E}">
        <p14:creationId xmlns:p14="http://schemas.microsoft.com/office/powerpoint/2010/main" val="1136702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22</a:t>
            </a:fld>
            <a:endParaRPr lang="en-US"/>
          </a:p>
        </p:txBody>
      </p:sp>
    </p:spTree>
    <p:extLst>
      <p:ext uri="{BB962C8B-B14F-4D97-AF65-F5344CB8AC3E}">
        <p14:creationId xmlns:p14="http://schemas.microsoft.com/office/powerpoint/2010/main" val="3812912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23</a:t>
            </a:fld>
            <a:endParaRPr lang="en-US"/>
          </a:p>
        </p:txBody>
      </p:sp>
    </p:spTree>
    <p:extLst>
      <p:ext uri="{BB962C8B-B14F-4D97-AF65-F5344CB8AC3E}">
        <p14:creationId xmlns:p14="http://schemas.microsoft.com/office/powerpoint/2010/main" val="1432306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24</a:t>
            </a:fld>
            <a:endParaRPr lang="en-US"/>
          </a:p>
        </p:txBody>
      </p:sp>
    </p:spTree>
    <p:extLst>
      <p:ext uri="{BB962C8B-B14F-4D97-AF65-F5344CB8AC3E}">
        <p14:creationId xmlns:p14="http://schemas.microsoft.com/office/powerpoint/2010/main" val="1300345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Chỉnh sửa đồ thị hoặc bảng được nhúng: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đúp chuột vào đối tượng hoặc chọn </a:t>
            </a:r>
            <a:r>
              <a:rPr lang="es-MX" sz="900" b="1" kern="1200">
                <a:solidFill>
                  <a:schemeClr val="tx1"/>
                </a:solidFill>
                <a:effectLst/>
                <a:latin typeface="+mn-lt"/>
                <a:ea typeface="+mn-ea"/>
                <a:cs typeface="+mn-cs"/>
              </a:rPr>
              <a:t>Edit Data in PowerPoint</a:t>
            </a:r>
            <a:r>
              <a:rPr lang="es-MX" sz="900" kern="1200">
                <a:solidFill>
                  <a:schemeClr val="tx1"/>
                </a:solidFill>
                <a:effectLst/>
                <a:latin typeface="+mn-lt"/>
                <a:ea typeface="+mn-ea"/>
                <a:cs typeface="+mn-cs"/>
              </a:rPr>
              <a:t>. Đối tượng được mở trong một cửa sổ riêng biệt với các công cụ chương trình nguồn và thẻ công cụ có sẵn. Sau khi thực hiện thay đổi, bấm ra bên ngoài cửa sổ chương trình nguồn để trở về PowerPoint.</a:t>
            </a:r>
          </a:p>
          <a:p>
            <a:pPr marL="171450" lvl="0" indent="-171450">
              <a:buFont typeface="Arial" panose="020B0604020202020204" pitchFamily="34" charset="0"/>
              <a:buChar char="•"/>
            </a:pPr>
            <a:endParaRPr lang="en-US" sz="900" kern="120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s-MX" sz="900" kern="1200">
                <a:solidFill>
                  <a:schemeClr val="tx1"/>
                </a:solidFill>
                <a:effectLst/>
                <a:latin typeface="+mn-lt"/>
                <a:ea typeface="+mn-ea"/>
                <a:cs typeface="+mn-cs"/>
              </a:rPr>
              <a:t>Chủ đề được áp dụng cho các đối tượng nhúng độc lập với chủ đề được áp dụng cho bài trình chiếu có chứa đối tượng được nhúng. Vì vậy, PowerPoint có thể không áp dụng các thay đổi chủ đề bài trình chiếu cho đối tượng được nhúng. PowerPoint cũng sẽ không áp dụng các thay đổi chủ đề được thực hiện cho đối tượng nhúng lên bất kỳ yếu tố nào khác trong bài trình chiếu.</a:t>
            </a:r>
            <a:endParaRPr lang="en-US" sz="9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25</a:t>
            </a:fld>
            <a:endParaRPr lang="en-US"/>
          </a:p>
        </p:txBody>
      </p:sp>
    </p:spTree>
    <p:extLst>
      <p:ext uri="{BB962C8B-B14F-4D97-AF65-F5344CB8AC3E}">
        <p14:creationId xmlns:p14="http://schemas.microsoft.com/office/powerpoint/2010/main" val="4197614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s-MX" sz="900" b="1"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Liên kết dữ liệu để nó phản ánh các thay đổi được thực hiện trong tập tin nguồn hoặc từ PowerPoint: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a:t>
            </a:r>
            <a:r>
              <a:rPr lang="es-MX" sz="900" b="1" kern="1200">
                <a:solidFill>
                  <a:schemeClr val="tx1"/>
                </a:solidFill>
                <a:effectLst/>
                <a:latin typeface="+mn-lt"/>
                <a:ea typeface="+mn-ea"/>
                <a:cs typeface="+mn-cs"/>
              </a:rPr>
              <a:t>Paste Link</a:t>
            </a:r>
            <a:r>
              <a:rPr lang="es-MX" sz="900" kern="1200">
                <a:solidFill>
                  <a:schemeClr val="tx1"/>
                </a:solidFill>
                <a:effectLst/>
                <a:latin typeface="+mn-lt"/>
                <a:ea typeface="+mn-ea"/>
                <a:cs typeface="+mn-cs"/>
              </a:rPr>
              <a:t> từ trong hộp thoại Paste Special hoặc chọn một trong các tùy chọn dán </a:t>
            </a:r>
            <a:r>
              <a:rPr lang="es-MX" sz="900" b="1" kern="1200">
                <a:solidFill>
                  <a:schemeClr val="tx1"/>
                </a:solidFill>
                <a:effectLst/>
                <a:latin typeface="+mn-lt"/>
                <a:ea typeface="+mn-ea"/>
                <a:cs typeface="+mn-cs"/>
              </a:rPr>
              <a:t>Paste Link</a:t>
            </a:r>
            <a:r>
              <a:rPr lang="es-MX" sz="900" kern="1200">
                <a:solidFill>
                  <a:schemeClr val="tx1"/>
                </a:solidFill>
                <a:effectLst/>
                <a:latin typeface="+mn-lt"/>
                <a:ea typeface="+mn-ea"/>
                <a:cs typeface="+mn-cs"/>
              </a:rPr>
              <a:t> có sẵn trong nhóm lệnh Paste Options.</a:t>
            </a:r>
            <a:endParaRPr lang="en-US" sz="900" kern="1200">
              <a:solidFill>
                <a:schemeClr val="tx1"/>
              </a:solidFill>
              <a:effectLst/>
              <a:latin typeface="+mn-lt"/>
              <a:ea typeface="+mn-ea"/>
              <a:cs typeface="+mn-cs"/>
            </a:endParaRPr>
          </a:p>
          <a:p>
            <a:pPr marL="171450" indent="-171450">
              <a:buFont typeface="Arial" panose="020B0604020202020204" pitchFamily="34" charset="0"/>
              <a:buChar char="•"/>
            </a:pPr>
            <a:r>
              <a:rPr lang="en-US"/>
              <a:t>Chọn Thẻ </a:t>
            </a:r>
            <a:r>
              <a:rPr lang="en-US" b="1"/>
              <a:t>Insert</a:t>
            </a:r>
            <a:r>
              <a:rPr lang="en-US"/>
              <a:t>&gt;Nhóm Text&gt;Object&gt;Create from File&gt;Chọn file cần link &gt;Tick vào nút </a:t>
            </a:r>
            <a:r>
              <a:rPr lang="en-US" b="1"/>
              <a:t>Link</a:t>
            </a:r>
          </a:p>
        </p:txBody>
      </p:sp>
      <p:sp>
        <p:nvSpPr>
          <p:cNvPr id="4" name="Slide Number Placeholder 3"/>
          <p:cNvSpPr>
            <a:spLocks noGrp="1"/>
          </p:cNvSpPr>
          <p:nvPr>
            <p:ph type="sldNum" sz="quarter" idx="5"/>
          </p:nvPr>
        </p:nvSpPr>
        <p:spPr/>
        <p:txBody>
          <a:bodyPr/>
          <a:lstStyle/>
          <a:p>
            <a:fld id="{AF44F5F5-A8AA-4BC1-84A0-54BF991CD31D}" type="slidenum">
              <a:rPr lang="en-US" smtClean="0"/>
              <a:t>26</a:t>
            </a:fld>
            <a:endParaRPr lang="en-US"/>
          </a:p>
        </p:txBody>
      </p:sp>
    </p:spTree>
    <p:extLst>
      <p:ext uri="{BB962C8B-B14F-4D97-AF65-F5344CB8AC3E}">
        <p14:creationId xmlns:p14="http://schemas.microsoft.com/office/powerpoint/2010/main" val="3100248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Chèn đồ thị Excel vào bài trình chiếu:</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Mở tập tin Excel và chọn đồ thị muốn chèn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trên thẻ </a:t>
            </a:r>
            <a:r>
              <a:rPr lang="es-MX" sz="900" b="1" kern="1200">
                <a:solidFill>
                  <a:schemeClr val="tx1"/>
                </a:solidFill>
                <a:effectLst/>
                <a:latin typeface="+mn-lt"/>
                <a:ea typeface="+mn-ea"/>
                <a:cs typeface="+mn-cs"/>
              </a:rPr>
              <a:t>Home</a:t>
            </a:r>
            <a:r>
              <a:rPr lang="es-MX" sz="900" kern="1200">
                <a:solidFill>
                  <a:schemeClr val="tx1"/>
                </a:solidFill>
                <a:effectLst/>
                <a:latin typeface="+mn-lt"/>
                <a:ea typeface="+mn-ea"/>
                <a:cs typeface="+mn-cs"/>
              </a:rPr>
              <a:t>, nhóm </a:t>
            </a:r>
            <a:r>
              <a:rPr lang="es-MX" sz="900" b="1" kern="1200">
                <a:solidFill>
                  <a:schemeClr val="tx1"/>
                </a:solidFill>
                <a:effectLst/>
                <a:latin typeface="+mn-lt"/>
                <a:ea typeface="+mn-ea"/>
                <a:cs typeface="+mn-cs"/>
              </a:rPr>
              <a:t>Clipboard</a:t>
            </a:r>
            <a:r>
              <a:rPr lang="es-MX" sz="900" kern="1200">
                <a:solidFill>
                  <a:schemeClr val="tx1"/>
                </a:solidFill>
                <a:effectLst/>
                <a:latin typeface="+mn-lt"/>
                <a:ea typeface="+mn-ea"/>
                <a:cs typeface="+mn-cs"/>
              </a:rPr>
              <a:t>, bấm </a:t>
            </a:r>
            <a:r>
              <a:rPr lang="es-MX" sz="900" b="1" kern="1200">
                <a:solidFill>
                  <a:schemeClr val="tx1"/>
                </a:solidFill>
                <a:effectLst/>
                <a:latin typeface="+mn-lt"/>
                <a:ea typeface="+mn-ea"/>
                <a:cs typeface="+mn-cs"/>
              </a:rPr>
              <a:t>Copy</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chuyển sang PowerPoint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trên thẻ </a:t>
            </a:r>
            <a:r>
              <a:rPr lang="es-MX" sz="900" b="1" kern="1200">
                <a:solidFill>
                  <a:schemeClr val="tx1"/>
                </a:solidFill>
                <a:effectLst/>
                <a:latin typeface="+mn-lt"/>
                <a:ea typeface="+mn-ea"/>
                <a:cs typeface="+mn-cs"/>
              </a:rPr>
              <a:t>Home</a:t>
            </a:r>
            <a:r>
              <a:rPr lang="es-MX" sz="900" kern="1200">
                <a:solidFill>
                  <a:schemeClr val="tx1"/>
                </a:solidFill>
                <a:effectLst/>
                <a:latin typeface="+mn-lt"/>
                <a:ea typeface="+mn-ea"/>
                <a:cs typeface="+mn-cs"/>
              </a:rPr>
              <a:t>, nhóm </a:t>
            </a:r>
            <a:r>
              <a:rPr lang="es-MX" sz="900" b="1" kern="1200">
                <a:solidFill>
                  <a:schemeClr val="tx1"/>
                </a:solidFill>
                <a:effectLst/>
                <a:latin typeface="+mn-lt"/>
                <a:ea typeface="+mn-ea"/>
                <a:cs typeface="+mn-cs"/>
              </a:rPr>
              <a:t>Clipboard</a:t>
            </a:r>
            <a:r>
              <a:rPr lang="es-MX" sz="900" kern="1200">
                <a:solidFill>
                  <a:schemeClr val="tx1"/>
                </a:solidFill>
                <a:effectLst/>
                <a:latin typeface="+mn-lt"/>
                <a:ea typeface="+mn-ea"/>
                <a:cs typeface="+mn-cs"/>
              </a:rPr>
              <a:t>, bấm vào mũi tên công cụ </a:t>
            </a:r>
            <a:r>
              <a:rPr lang="es-MX" sz="900" b="1" kern="1200">
                <a:solidFill>
                  <a:schemeClr val="tx1"/>
                </a:solidFill>
                <a:effectLst/>
                <a:latin typeface="+mn-lt"/>
                <a:ea typeface="+mn-ea"/>
                <a:cs typeface="+mn-cs"/>
              </a:rPr>
              <a:t>Paste</a:t>
            </a:r>
            <a:r>
              <a:rPr lang="es-MX" sz="900" kern="1200">
                <a:solidFill>
                  <a:schemeClr val="tx1"/>
                </a:solidFill>
                <a:effectLst/>
                <a:latin typeface="+mn-lt"/>
                <a:ea typeface="+mn-ea"/>
                <a:cs typeface="+mn-cs"/>
              </a:rPr>
              <a:t> để hiển thị Paste Options.</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Tùy chọn dán mặc định (CTRL + V) dán đồ thị được liên kết với bảng tính Excel nguồn.</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Bạn cũng có thể chọn dán dữ liệu dưới dạng hình ảnh (Picture)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ảnh chụp màn hình của dữ liệu được sao chép sẽ được chèn vào bài trình chiếu. Dữ liệu không thể được chỉnh sửa hoặc cập nhật trong Excel, nhưng bạn có thể thay thế nó bằng một hình ảnh khác khi cần và áp dụng định dạng hình ảnh.</a:t>
            </a:r>
            <a:endParaRPr lang="en-US" sz="900" kern="1200">
              <a:solidFill>
                <a:schemeClr val="tx1"/>
              </a:solidFill>
              <a:effectLst/>
              <a:latin typeface="+mn-lt"/>
              <a:ea typeface="+mn-ea"/>
              <a:cs typeface="+mn-cs"/>
            </a:endParaRPr>
          </a:p>
          <a:p>
            <a:pPr lvl="0"/>
            <a:endParaRPr lang="es-MX" sz="900" b="1"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27</a:t>
            </a:fld>
            <a:endParaRPr lang="en-US"/>
          </a:p>
        </p:txBody>
      </p:sp>
    </p:spTree>
    <p:extLst>
      <p:ext uri="{BB962C8B-B14F-4D97-AF65-F5344CB8AC3E}">
        <p14:creationId xmlns:p14="http://schemas.microsoft.com/office/powerpoint/2010/main" val="845724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Chèn toàn bộ trang tính Excel đã lưu vào bài trình chiếu:</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slide muốn đặt kết quả chèn vào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trên thẻ </a:t>
            </a:r>
            <a:r>
              <a:rPr lang="es-MX" sz="900" b="1" kern="1200">
                <a:solidFill>
                  <a:schemeClr val="tx1"/>
                </a:solidFill>
                <a:effectLst/>
                <a:latin typeface="+mn-lt"/>
                <a:ea typeface="+mn-ea"/>
                <a:cs typeface="+mn-cs"/>
              </a:rPr>
              <a:t>Insert</a:t>
            </a:r>
            <a:r>
              <a:rPr lang="es-MX" sz="900" kern="1200">
                <a:solidFill>
                  <a:schemeClr val="tx1"/>
                </a:solidFill>
                <a:effectLst/>
                <a:latin typeface="+mn-lt"/>
                <a:ea typeface="+mn-ea"/>
                <a:cs typeface="+mn-cs"/>
              </a:rPr>
              <a:t>, nhóm </a:t>
            </a:r>
            <a:r>
              <a:rPr lang="es-MX" sz="900" b="1" kern="1200">
                <a:solidFill>
                  <a:schemeClr val="tx1"/>
                </a:solidFill>
                <a:effectLst/>
                <a:latin typeface="+mn-lt"/>
                <a:ea typeface="+mn-ea"/>
                <a:cs typeface="+mn-cs"/>
              </a:rPr>
              <a:t>Text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Object</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trong hộp thoại Insert Object, chọn </a:t>
            </a:r>
            <a:r>
              <a:rPr lang="es-MX" sz="900" b="1" kern="1200">
                <a:solidFill>
                  <a:schemeClr val="tx1"/>
                </a:solidFill>
                <a:effectLst/>
                <a:latin typeface="+mn-lt"/>
                <a:ea typeface="+mn-ea"/>
                <a:cs typeface="+mn-cs"/>
              </a:rPr>
              <a:t>Create from file</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a:t>
            </a:r>
            <a:r>
              <a:rPr lang="es-MX" sz="900" b="1" kern="1200">
                <a:solidFill>
                  <a:schemeClr val="tx1"/>
                </a:solidFill>
                <a:effectLst/>
                <a:latin typeface="+mn-lt"/>
                <a:ea typeface="+mn-ea"/>
                <a:cs typeface="+mn-cs"/>
              </a:rPr>
              <a:t>Browse…</a:t>
            </a:r>
            <a:r>
              <a:rPr lang="es-MX" sz="900" kern="1200">
                <a:solidFill>
                  <a:schemeClr val="tx1"/>
                </a:solidFill>
                <a:effectLst/>
                <a:latin typeface="+mn-lt"/>
                <a:ea typeface="+mn-ea"/>
                <a:cs typeface="+mn-cs"/>
              </a:rPr>
              <a:t> để định vị đến tập tin Excel mong muốn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a:t>
            </a:r>
            <a:r>
              <a:rPr lang="es-MX" sz="900" b="1" kern="1200">
                <a:solidFill>
                  <a:schemeClr val="tx1"/>
                </a:solidFill>
                <a:effectLst/>
                <a:latin typeface="+mn-lt"/>
                <a:ea typeface="+mn-ea"/>
                <a:cs typeface="+mn-cs"/>
              </a:rPr>
              <a:t>OK</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Để duy trì liên kết đến tập tin nguồn, sau khi chọn tệp, bấm chọn </a:t>
            </a:r>
            <a:r>
              <a:rPr lang="es-MX" sz="900" b="1" kern="1200">
                <a:solidFill>
                  <a:schemeClr val="tx1"/>
                </a:solidFill>
                <a:effectLst/>
                <a:latin typeface="+mn-lt"/>
                <a:ea typeface="+mn-ea"/>
                <a:cs typeface="+mn-cs"/>
              </a:rPr>
              <a:t>Link</a:t>
            </a:r>
            <a:r>
              <a:rPr lang="es-MX" sz="900" kern="1200">
                <a:solidFill>
                  <a:schemeClr val="tx1"/>
                </a:solidFill>
                <a:effectLst/>
                <a:latin typeface="+mn-lt"/>
                <a:ea typeface="+mn-ea"/>
                <a:cs typeface="+mn-cs"/>
              </a:rPr>
              <a:t> để kích hoạt tùy chọn liên kết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a:t>
            </a:r>
            <a:r>
              <a:rPr lang="es-MX" sz="900" b="1" kern="1200">
                <a:solidFill>
                  <a:schemeClr val="tx1"/>
                </a:solidFill>
                <a:effectLst/>
                <a:latin typeface="+mn-lt"/>
                <a:ea typeface="+mn-ea"/>
                <a:cs typeface="+mn-cs"/>
              </a:rPr>
              <a:t>OK</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indent="-171450">
              <a:buFont typeface="Arial" panose="020B0604020202020204" pitchFamily="34" charset="0"/>
              <a:buChar char="•"/>
            </a:pPr>
            <a:r>
              <a:rPr lang="es-MX" sz="900" kern="1200">
                <a:solidFill>
                  <a:schemeClr val="tx1"/>
                </a:solidFill>
                <a:effectLst/>
                <a:latin typeface="+mn-lt"/>
                <a:ea typeface="+mn-ea"/>
                <a:cs typeface="+mn-cs"/>
              </a:rPr>
              <a:t>Đối tượng bảng tính được nhúng vào bài trình chiếu sẽ hiển thị tất cả dữ liệu từ các trang tính đang hoạt động, trong cửa sổ làm việc Excel. </a:t>
            </a:r>
            <a:endParaRPr lang="en-US" sz="900" kern="1200">
              <a:solidFill>
                <a:schemeClr val="tx1"/>
              </a:solidFill>
              <a:effectLst/>
              <a:latin typeface="+mn-lt"/>
              <a:ea typeface="+mn-ea"/>
              <a:cs typeface="+mn-cs"/>
            </a:endParaRPr>
          </a:p>
          <a:p>
            <a:pPr lvl="0"/>
            <a:endParaRPr lang="es-MX" sz="900" b="1"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28</a:t>
            </a:fld>
            <a:endParaRPr lang="en-US"/>
          </a:p>
        </p:txBody>
      </p:sp>
    </p:spTree>
    <p:extLst>
      <p:ext uri="{BB962C8B-B14F-4D97-AF65-F5344CB8AC3E}">
        <p14:creationId xmlns:p14="http://schemas.microsoft.com/office/powerpoint/2010/main" val="3663038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Tạo bảng mới trong PowerPoint: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slide có Placeholder nội dung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vào </a:t>
            </a:r>
            <a:r>
              <a:rPr lang="en-CA" sz="900" b="1" kern="1200">
                <a:solidFill>
                  <a:schemeClr val="tx1"/>
                </a:solidFill>
                <a:effectLst/>
                <a:latin typeface="+mn-lt"/>
                <a:ea typeface="+mn-ea"/>
                <a:cs typeface="+mn-cs"/>
              </a:rPr>
              <a:t>Insert Table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nhập số lượng cột và hàng trong hộp thoại </a:t>
            </a:r>
            <a:r>
              <a:rPr lang="es-MX" sz="900" b="1" kern="1200">
                <a:solidFill>
                  <a:schemeClr val="tx1"/>
                </a:solidFill>
                <a:effectLst/>
                <a:latin typeface="+mn-lt"/>
                <a:ea typeface="+mn-ea"/>
                <a:cs typeface="+mn-cs"/>
              </a:rPr>
              <a:t>Insert Table</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thẻ </a:t>
            </a:r>
            <a:r>
              <a:rPr lang="es-MX" sz="900" b="1" kern="1200">
                <a:solidFill>
                  <a:schemeClr val="tx1"/>
                </a:solidFill>
                <a:effectLst/>
                <a:latin typeface="+mn-lt"/>
                <a:ea typeface="+mn-ea"/>
                <a:cs typeface="+mn-cs"/>
              </a:rPr>
              <a:t>Insert</a:t>
            </a:r>
            <a:r>
              <a:rPr lang="es-MX" sz="900" kern="1200">
                <a:solidFill>
                  <a:schemeClr val="tx1"/>
                </a:solidFill>
                <a:effectLst/>
                <a:latin typeface="+mn-lt"/>
                <a:ea typeface="+mn-ea"/>
                <a:cs typeface="+mn-cs"/>
              </a:rPr>
              <a:t>, nhóm </a:t>
            </a:r>
            <a:r>
              <a:rPr lang="es-MX" sz="900" b="1" kern="1200">
                <a:solidFill>
                  <a:schemeClr val="tx1"/>
                </a:solidFill>
                <a:effectLst/>
                <a:latin typeface="+mn-lt"/>
                <a:ea typeface="+mn-ea"/>
                <a:cs typeface="+mn-cs"/>
              </a:rPr>
              <a:t>Tables</a:t>
            </a:r>
            <a:r>
              <a:rPr lang="es-MX" sz="900" kern="1200">
                <a:solidFill>
                  <a:schemeClr val="tx1"/>
                </a:solidFill>
                <a:effectLst/>
                <a:latin typeface="+mn-lt"/>
                <a:ea typeface="+mn-ea"/>
                <a:cs typeface="+mn-cs"/>
              </a:rPr>
              <a:t>, nhấp vào nút </a:t>
            </a:r>
            <a:r>
              <a:rPr lang="es-MX" sz="900" b="1" kern="1200">
                <a:solidFill>
                  <a:schemeClr val="tx1"/>
                </a:solidFill>
                <a:effectLst/>
                <a:latin typeface="+mn-lt"/>
                <a:ea typeface="+mn-ea"/>
                <a:cs typeface="+mn-cs"/>
              </a:rPr>
              <a:t>Table</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a:t>
            </a:r>
            <a:r>
              <a:rPr lang="es-MX" sz="900" b="1" kern="1200">
                <a:solidFill>
                  <a:schemeClr val="tx1"/>
                </a:solidFill>
                <a:effectLst/>
                <a:latin typeface="+mn-lt"/>
                <a:ea typeface="+mn-ea"/>
                <a:cs typeface="+mn-cs"/>
              </a:rPr>
              <a:t>Insert Table</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nhập số lượng cột và hàng trong hộp thoại </a:t>
            </a:r>
            <a:r>
              <a:rPr lang="es-MX" sz="900" b="1" kern="1200">
                <a:solidFill>
                  <a:schemeClr val="tx1"/>
                </a:solidFill>
                <a:effectLst/>
                <a:latin typeface="+mn-lt"/>
                <a:ea typeface="+mn-ea"/>
                <a:cs typeface="+mn-cs"/>
              </a:rPr>
              <a:t>Insert Table.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slide không có Placeholder nội dung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trên thẻ </a:t>
            </a:r>
            <a:r>
              <a:rPr lang="es-MX" sz="900" b="1" kern="1200">
                <a:solidFill>
                  <a:schemeClr val="tx1"/>
                </a:solidFill>
                <a:effectLst/>
                <a:latin typeface="+mn-lt"/>
                <a:ea typeface="+mn-ea"/>
                <a:cs typeface="+mn-cs"/>
              </a:rPr>
              <a:t>Insert</a:t>
            </a:r>
            <a:r>
              <a:rPr lang="es-MX" sz="900" kern="1200">
                <a:solidFill>
                  <a:schemeClr val="tx1"/>
                </a:solidFill>
                <a:effectLst/>
                <a:latin typeface="+mn-lt"/>
                <a:ea typeface="+mn-ea"/>
                <a:cs typeface="+mn-cs"/>
              </a:rPr>
              <a:t>, nhóm </a:t>
            </a:r>
            <a:r>
              <a:rPr lang="es-MX" sz="900" b="1" kern="1200">
                <a:solidFill>
                  <a:schemeClr val="tx1"/>
                </a:solidFill>
                <a:effectLst/>
                <a:latin typeface="+mn-lt"/>
                <a:ea typeface="+mn-ea"/>
                <a:cs typeface="+mn-cs"/>
              </a:rPr>
              <a:t>Tables</a:t>
            </a:r>
            <a:r>
              <a:rPr lang="es-MX" sz="900" kern="1200">
                <a:solidFill>
                  <a:schemeClr val="tx1"/>
                </a:solidFill>
                <a:effectLst/>
                <a:latin typeface="+mn-lt"/>
                <a:ea typeface="+mn-ea"/>
                <a:cs typeface="+mn-cs"/>
              </a:rPr>
              <a:t>, nhấp vào nút </a:t>
            </a:r>
            <a:r>
              <a:rPr lang="es-MX" sz="900" b="1" kern="1200">
                <a:solidFill>
                  <a:schemeClr val="tx1"/>
                </a:solidFill>
                <a:effectLst/>
                <a:latin typeface="+mn-lt"/>
                <a:ea typeface="+mn-ea"/>
                <a:cs typeface="+mn-cs"/>
              </a:rPr>
              <a:t>Table</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một trong các mục sau từ menu:</a:t>
            </a:r>
            <a:endParaRPr lang="en-US" sz="900" kern="1200">
              <a:solidFill>
                <a:schemeClr val="tx1"/>
              </a:solidFill>
              <a:effectLst/>
              <a:latin typeface="+mn-lt"/>
              <a:ea typeface="+mn-ea"/>
              <a:cs typeface="+mn-cs"/>
            </a:endParaRPr>
          </a:p>
          <a:p>
            <a:pPr marL="514350" lvl="1" indent="-171450">
              <a:buFont typeface="Wingdings" panose="05000000000000000000" pitchFamily="2" charset="2"/>
              <a:buChar char="§"/>
            </a:pPr>
            <a:r>
              <a:rPr lang="es-MX" sz="900" kern="1200">
                <a:solidFill>
                  <a:schemeClr val="tx1"/>
                </a:solidFill>
                <a:effectLst/>
                <a:latin typeface="+mn-lt"/>
                <a:ea typeface="+mn-ea"/>
                <a:cs typeface="+mn-cs"/>
              </a:rPr>
              <a:t>Nhấp và kéo con trỏ chuột trên lưới để chọn số lượng hàng và cột của bảng.</a:t>
            </a:r>
            <a:endParaRPr lang="en-US" sz="900" kern="1200">
              <a:solidFill>
                <a:schemeClr val="tx1"/>
              </a:solidFill>
              <a:effectLst/>
              <a:latin typeface="+mn-lt"/>
              <a:ea typeface="+mn-ea"/>
              <a:cs typeface="+mn-cs"/>
            </a:endParaRPr>
          </a:p>
          <a:p>
            <a:pPr marL="514350" lvl="1" indent="-171450">
              <a:buFont typeface="Wingdings" panose="05000000000000000000" pitchFamily="2" charset="2"/>
              <a:buChar char="§"/>
            </a:pPr>
            <a:r>
              <a:rPr lang="es-MX">
                <a:effectLst/>
              </a:rPr>
              <a:t>Bấm </a:t>
            </a:r>
            <a:r>
              <a:rPr lang="es-MX" b="1">
                <a:effectLst/>
              </a:rPr>
              <a:t>Insert Table</a:t>
            </a:r>
            <a:r>
              <a:rPr lang="es-MX">
                <a:effectLst/>
              </a:rPr>
              <a:t> rồi nhập số lượng cột và hàng trong hộp thoại Insert Table.</a:t>
            </a:r>
            <a:endParaRPr lang="en-US">
              <a:effectLst/>
            </a:endParaRPr>
          </a:p>
          <a:p>
            <a:pPr marL="514350" lvl="1" indent="-171450">
              <a:buFont typeface="Wingdings" panose="05000000000000000000" pitchFamily="2" charset="2"/>
              <a:buChar char="§"/>
            </a:pPr>
            <a:r>
              <a:rPr lang="es-MX">
                <a:effectLst/>
              </a:rPr>
              <a:t>Nhấp vào </a:t>
            </a:r>
            <a:r>
              <a:rPr lang="es-MX" b="1">
                <a:effectLst/>
              </a:rPr>
              <a:t>Draw Table</a:t>
            </a:r>
            <a:r>
              <a:rPr lang="es-MX">
                <a:effectLst/>
              </a:rPr>
              <a:t> và vẽ các ranh giới bên ngoài của bảng </a:t>
            </a:r>
            <a:r>
              <a:rPr lang="es-MX" sz="900" kern="1200">
                <a:solidFill>
                  <a:schemeClr val="tx1"/>
                </a:solidFill>
                <a:effectLst/>
                <a:latin typeface="+mn-lt"/>
                <a:ea typeface="+mn-ea"/>
                <a:cs typeface="+mn-cs"/>
                <a:sym typeface="Wingdings" panose="05000000000000000000" pitchFamily="2" charset="2"/>
              </a:rPr>
              <a:t></a:t>
            </a:r>
            <a:r>
              <a:rPr lang="es-MX">
                <a:effectLst/>
              </a:rPr>
              <a:t> trên thẻ Table Tools Design, nhóm Draw Borders, bấm </a:t>
            </a:r>
            <a:r>
              <a:rPr lang="es-MX" b="1">
                <a:effectLst/>
              </a:rPr>
              <a:t>Draw Table</a:t>
            </a:r>
            <a:r>
              <a:rPr lang="es-MX">
                <a:effectLst/>
              </a:rPr>
              <a:t> để vẽ các hàng và cột của bảng. Khi vẽ các hàng và cột của bảng, đảm bảo bạn không chạm vào các ranh giới bên ngoài của bảng. Nếu bạn chạm vào các ranh giới bên ngoài của bảng, một bảng thứ hai sẽ được chèn vào bên trong bảng đầu tiên.</a:t>
            </a:r>
            <a:endParaRPr lang="en-US">
              <a:effectLst/>
            </a:endParaRPr>
          </a:p>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31</a:t>
            </a:fld>
            <a:endParaRPr lang="en-US"/>
          </a:p>
        </p:txBody>
      </p:sp>
    </p:spTree>
    <p:extLst>
      <p:ext uri="{BB962C8B-B14F-4D97-AF65-F5344CB8AC3E}">
        <p14:creationId xmlns:p14="http://schemas.microsoft.com/office/powerpoint/2010/main" val="3056910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Sao chép bảng từ Word hoặc Excel:</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bảng và sử dụng tính năng sao chép của Word hoặc Excel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chuyển sang PowerPoint, chọn slide mong muốn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nhấn </a:t>
            </a:r>
            <a:r>
              <a:rPr lang="es-MX" sz="900" b="1" kern="1200">
                <a:solidFill>
                  <a:schemeClr val="tx1"/>
                </a:solidFill>
                <a:effectLst/>
                <a:latin typeface="+mn-lt"/>
                <a:ea typeface="+mn-ea"/>
                <a:cs typeface="+mn-cs"/>
              </a:rPr>
              <a:t>CTRL + V</a:t>
            </a:r>
            <a:r>
              <a:rPr lang="es-MX" sz="900" kern="1200">
                <a:solidFill>
                  <a:schemeClr val="tx1"/>
                </a:solidFill>
                <a:effectLst/>
                <a:latin typeface="+mn-lt"/>
                <a:ea typeface="+mn-ea"/>
                <a:cs typeface="+mn-cs"/>
              </a:rPr>
              <a:t> để dán bảng vào bài trình chiếu.</a:t>
            </a:r>
            <a:endParaRPr lang="en-US" sz="900" kern="1200">
              <a:solidFill>
                <a:schemeClr val="tx1"/>
              </a:solidFill>
              <a:effectLst/>
              <a:latin typeface="+mn-lt"/>
              <a:ea typeface="+mn-ea"/>
              <a:cs typeface="+mn-cs"/>
            </a:endParaRPr>
          </a:p>
          <a:p>
            <a:pPr lvl="0"/>
            <a:endParaRPr lang="es-MX" sz="900" b="1"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Nhúng bảng: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Sau khi sao chép bảng trên Word hoặc Excel, quay lại PowerPoint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trên thẻ </a:t>
            </a:r>
            <a:r>
              <a:rPr lang="es-MX" sz="900" b="1" kern="1200">
                <a:solidFill>
                  <a:schemeClr val="tx1"/>
                </a:solidFill>
                <a:effectLst/>
                <a:latin typeface="+mn-lt"/>
                <a:ea typeface="+mn-ea"/>
                <a:cs typeface="+mn-cs"/>
              </a:rPr>
              <a:t>Home</a:t>
            </a:r>
            <a:r>
              <a:rPr lang="es-MX" sz="900" kern="1200">
                <a:solidFill>
                  <a:schemeClr val="tx1"/>
                </a:solidFill>
                <a:effectLst/>
                <a:latin typeface="+mn-lt"/>
                <a:ea typeface="+mn-ea"/>
                <a:cs typeface="+mn-cs"/>
              </a:rPr>
              <a:t>, nhóm </a:t>
            </a:r>
            <a:r>
              <a:rPr lang="es-MX" sz="900" b="1" kern="1200">
                <a:solidFill>
                  <a:schemeClr val="tx1"/>
                </a:solidFill>
                <a:effectLst/>
                <a:latin typeface="+mn-lt"/>
                <a:ea typeface="+mn-ea"/>
                <a:cs typeface="+mn-cs"/>
              </a:rPr>
              <a:t>Clipboard</a:t>
            </a:r>
            <a:r>
              <a:rPr lang="es-MX" sz="900" kern="1200">
                <a:solidFill>
                  <a:schemeClr val="tx1"/>
                </a:solidFill>
                <a:effectLst/>
                <a:latin typeface="+mn-lt"/>
                <a:ea typeface="+mn-ea"/>
                <a:cs typeface="+mn-cs"/>
              </a:rPr>
              <a:t>, bấm vào mũi tên để </a:t>
            </a:r>
            <a:r>
              <a:rPr lang="es-MX" sz="900" b="1" kern="1200">
                <a:solidFill>
                  <a:schemeClr val="tx1"/>
                </a:solidFill>
                <a:effectLst/>
                <a:latin typeface="+mn-lt"/>
                <a:ea typeface="+mn-ea"/>
                <a:cs typeface="+mn-cs"/>
              </a:rPr>
              <a:t>Paste</a:t>
            </a:r>
            <a:r>
              <a:rPr lang="es-MX" sz="900" kern="1200">
                <a:solidFill>
                  <a:schemeClr val="tx1"/>
                </a:solidFill>
                <a:effectLst/>
                <a:latin typeface="+mn-lt"/>
                <a:ea typeface="+mn-ea"/>
                <a:cs typeface="+mn-cs"/>
              </a:rPr>
              <a:t> để hiển thị Paste Option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a:t>
            </a:r>
            <a:r>
              <a:rPr lang="es-MX" sz="900" b="1" kern="1200">
                <a:solidFill>
                  <a:schemeClr val="tx1"/>
                </a:solidFill>
                <a:effectLst/>
                <a:latin typeface="+mn-lt"/>
                <a:ea typeface="+mn-ea"/>
                <a:cs typeface="+mn-cs"/>
              </a:rPr>
              <a:t>Embed</a:t>
            </a:r>
            <a:r>
              <a:rPr lang="es-MX" sz="900" kern="1200">
                <a:solidFill>
                  <a:schemeClr val="tx1"/>
                </a:solidFill>
                <a:effectLst/>
                <a:latin typeface="+mn-lt"/>
                <a:ea typeface="+mn-ea"/>
                <a:cs typeface="+mn-cs"/>
              </a:rPr>
              <a:t> để dán bản sao của bảng dưới dạng đối tượng PowerPoint Drawing.</a:t>
            </a:r>
            <a:endParaRPr lang="en-US" sz="900" kern="1200">
              <a:solidFill>
                <a:schemeClr val="tx1"/>
              </a:solidFill>
              <a:effectLst/>
              <a:latin typeface="+mn-lt"/>
              <a:ea typeface="+mn-ea"/>
              <a:cs typeface="+mn-cs"/>
            </a:endParaRPr>
          </a:p>
          <a:p>
            <a:pPr lvl="0"/>
            <a:endParaRPr lang="es-MX" sz="900" b="1"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Liên kết bảng với tập tin nguồn:</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a:t>
            </a:r>
            <a:r>
              <a:rPr lang="es-MX" sz="900" b="1" kern="1200">
                <a:solidFill>
                  <a:schemeClr val="tx1"/>
                </a:solidFill>
                <a:effectLst/>
                <a:latin typeface="+mn-lt"/>
                <a:ea typeface="+mn-ea"/>
                <a:cs typeface="+mn-cs"/>
              </a:rPr>
              <a:t>Paste Link</a:t>
            </a:r>
            <a:r>
              <a:rPr lang="es-MX" sz="900" kern="1200">
                <a:solidFill>
                  <a:schemeClr val="tx1"/>
                </a:solidFill>
                <a:effectLst/>
                <a:latin typeface="+mn-lt"/>
                <a:ea typeface="+mn-ea"/>
                <a:cs typeface="+mn-cs"/>
              </a:rPr>
              <a:t> từ trong hộp thoại Paste Special.</a:t>
            </a:r>
            <a:endParaRPr lang="en-US" sz="900" kern="1200">
              <a:solidFill>
                <a:schemeClr val="tx1"/>
              </a:solidFill>
              <a:effectLst/>
              <a:latin typeface="+mn-lt"/>
              <a:ea typeface="+mn-ea"/>
              <a:cs typeface="+mn-cs"/>
            </a:endParaRPr>
          </a:p>
          <a:p>
            <a:pPr lvl="0"/>
            <a:endParaRPr lang="es-MX" sz="900" b="1"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Chèn một phần bảng tính Excel vào bảng trong Powerpoint: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Mở Excel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các ô muốn chèn và sao chép chúng vào Clipboard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chuyển sang PowerPoint và nhấn CTRL + V.</a:t>
            </a:r>
            <a:endParaRPr lang="en-US" sz="9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32</a:t>
            </a:fld>
            <a:endParaRPr lang="en-US"/>
          </a:p>
        </p:txBody>
      </p:sp>
    </p:spTree>
    <p:extLst>
      <p:ext uri="{BB962C8B-B14F-4D97-AF65-F5344CB8AC3E}">
        <p14:creationId xmlns:p14="http://schemas.microsoft.com/office/powerpoint/2010/main" val="1927287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Insert, nhóm Tables, bấm vào mũi tên </a:t>
            </a:r>
            <a:r>
              <a:rPr lang="es-MX" sz="900" b="1" kern="1200">
                <a:solidFill>
                  <a:schemeClr val="tx1"/>
                </a:solidFill>
                <a:effectLst/>
                <a:latin typeface="+mn-lt"/>
                <a:ea typeface="+mn-ea"/>
                <a:cs typeface="+mn-cs"/>
              </a:rPr>
              <a:t>Table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Excel Spreadsheet </a:t>
            </a:r>
            <a:r>
              <a:rPr lang="es-MX" sz="900" kern="1200">
                <a:solidFill>
                  <a:schemeClr val="tx1"/>
                </a:solidFill>
                <a:effectLst/>
                <a:latin typeface="+mn-lt"/>
                <a:ea typeface="+mn-ea"/>
                <a:cs typeface="+mn-cs"/>
              </a:rPr>
              <a:t>từ danh mục. Khi bạn chọn bảng Excel trong PowerPoint thanh ribbon sẽ trở thành ribbon Excel vì trang tính đang hoạt động.</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Chỉnh sửa bảng Excel bằng các công cụ Excel, bấm đúp vào bảng để kích hoạt ribbon Excel.</a:t>
            </a:r>
            <a:endParaRPr lang="en-US" sz="900" kern="1200">
              <a:solidFill>
                <a:schemeClr val="tx1"/>
              </a:solidFill>
              <a:effectLst/>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900" kern="1200">
                <a:solidFill>
                  <a:schemeClr val="tx1"/>
                </a:solidFill>
                <a:effectLst/>
                <a:latin typeface="+mn-lt"/>
                <a:ea typeface="+mn-ea"/>
                <a:cs typeface="+mn-cs"/>
              </a:rPr>
              <a:t>Nhấp vào bên ngoài bảng để trở về ribbon PowerPoint.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900" kern="120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900" kern="1200">
                <a:solidFill>
                  <a:schemeClr val="tx1"/>
                </a:solidFill>
                <a:effectLst/>
                <a:latin typeface="+mn-lt"/>
                <a:ea typeface="+mn-ea"/>
                <a:cs typeface="+mn-cs"/>
              </a:rPr>
              <a:t>Thao tác v</a:t>
            </a:r>
            <a:r>
              <a:rPr lang="en-US" sz="900" kern="1200">
                <a:solidFill>
                  <a:schemeClr val="tx1"/>
                </a:solidFill>
                <a:effectLst/>
                <a:latin typeface="+mn-lt"/>
                <a:ea typeface="+mn-ea"/>
                <a:cs typeface="+mn-cs"/>
              </a:rPr>
              <a:t>ới Bảng tính</a:t>
            </a:r>
          </a:p>
          <a:p>
            <a:pPr lvl="0"/>
            <a:r>
              <a:rPr lang="es-MX" sz="900" b="1" kern="1200">
                <a:solidFill>
                  <a:schemeClr val="tx1"/>
                </a:solidFill>
                <a:effectLst/>
                <a:latin typeface="+mn-lt"/>
                <a:ea typeface="+mn-ea"/>
                <a:cs typeface="+mn-cs"/>
              </a:rPr>
              <a:t>Chọn hoặc di chuyển đến ô tiếp theo:</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Nhấn TAB. </a:t>
            </a:r>
            <a:endParaRPr lang="en-US" sz="900" kern="1200">
              <a:solidFill>
                <a:schemeClr val="tx1"/>
              </a:solidFill>
              <a:effectLst/>
              <a:latin typeface="+mn-lt"/>
              <a:ea typeface="+mn-ea"/>
              <a:cs typeface="+mn-cs"/>
            </a:endParaRPr>
          </a:p>
          <a:p>
            <a:pPr lvl="1"/>
            <a:r>
              <a:rPr lang="es-MX" sz="900" b="1" i="1" kern="1200">
                <a:solidFill>
                  <a:schemeClr val="tx1"/>
                </a:solidFill>
                <a:effectLst/>
                <a:latin typeface="+mn-lt"/>
                <a:ea typeface="+mn-ea"/>
                <a:cs typeface="+mn-cs"/>
              </a:rPr>
              <a:t>Lưu ý:</a:t>
            </a:r>
            <a:r>
              <a:rPr lang="es-MX" sz="900" i="1" kern="1200">
                <a:solidFill>
                  <a:schemeClr val="tx1"/>
                </a:solidFill>
                <a:effectLst/>
                <a:latin typeface="+mn-lt"/>
                <a:ea typeface="+mn-ea"/>
                <a:cs typeface="+mn-cs"/>
              </a:rPr>
              <a:t> Nếu bạn nhấn TAB khi con trỏ chuột ở ô cuối cùng của bảng, bạn sẽ chèn một hàng mới.</a:t>
            </a:r>
            <a:endParaRPr lang="en-US" sz="900" i="1"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Chọn hoặc di chuyển đến ô trước đó:</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Nhấn SHIFT + TAB.</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Chọn hoặc di chuyển đến một ô cụ thể:</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vào ô hoặc sử dụng các phím mũi tên trên bàn phím.</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Chọn nhiều ô:</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Kéo và giữ con trỏ chuột qua các ô.</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Chọn hàng hoặc cột: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Kéo và giữ con trỏ chuột qua các hàng hoặc cột.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thẻ Table Tools Layout, nhóm Table, chọn </a:t>
            </a:r>
            <a:r>
              <a:rPr lang="es-MX" sz="900" b="1" kern="1200">
                <a:solidFill>
                  <a:schemeClr val="tx1"/>
                </a:solidFill>
                <a:effectLst/>
                <a:latin typeface="+mn-lt"/>
                <a:ea typeface="+mn-ea"/>
                <a:cs typeface="+mn-cs"/>
              </a:rPr>
              <a:t>Select</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Select Column</a:t>
            </a:r>
            <a:r>
              <a:rPr lang="es-MX" sz="900" kern="1200">
                <a:solidFill>
                  <a:schemeClr val="tx1"/>
                </a:solidFill>
                <a:effectLst/>
                <a:latin typeface="+mn-lt"/>
                <a:ea typeface="+mn-ea"/>
                <a:cs typeface="+mn-cs"/>
              </a:rPr>
              <a:t> hoặc </a:t>
            </a:r>
            <a:r>
              <a:rPr lang="es-MX" sz="900" b="1" kern="1200">
                <a:solidFill>
                  <a:schemeClr val="tx1"/>
                </a:solidFill>
                <a:effectLst/>
                <a:latin typeface="+mn-lt"/>
                <a:ea typeface="+mn-ea"/>
                <a:cs typeface="+mn-cs"/>
              </a:rPr>
              <a:t>Select Row</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Chọn toàn bộ bảng: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Kéo và giữ con trỏ chuột qua toàn bộ bảng.</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thẻ Table Tools Layout, nhóm Table, chọn </a:t>
            </a:r>
            <a:r>
              <a:rPr lang="es-MX" sz="900" b="1" kern="1200">
                <a:solidFill>
                  <a:schemeClr val="tx1"/>
                </a:solidFill>
                <a:effectLst/>
                <a:latin typeface="+mn-lt"/>
                <a:ea typeface="+mn-ea"/>
                <a:cs typeface="+mn-cs"/>
              </a:rPr>
              <a:t>Select</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Select Table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vào bất kỳ đường viền của bảng.</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Chọn một cột: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Trỏ đến ngay bên ngoài đường viền trên cùng của cột và nhấp khi con trỏ thay đổi thành mũi tên hướng xuống.</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Chọn một hàng: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Trỏ đến ngay bên ngoài viền trái của hàng và nhấp khi con trỏ là mũi tên quay phải.</a:t>
            </a:r>
            <a:endParaRPr lang="en-US" sz="900" kern="1200">
              <a:solidFill>
                <a:schemeClr val="tx1"/>
              </a:solidFill>
              <a:effectLst/>
              <a:latin typeface="+mn-lt"/>
              <a:ea typeface="+mn-ea"/>
              <a:cs typeface="+mn-cs"/>
            </a:endParaRPr>
          </a:p>
          <a:p>
            <a:pPr lvl="1"/>
            <a:r>
              <a:rPr lang="es-MX" sz="900" b="1" i="1" kern="1200">
                <a:solidFill>
                  <a:schemeClr val="tx1"/>
                </a:solidFill>
                <a:effectLst/>
                <a:latin typeface="+mn-lt"/>
                <a:ea typeface="+mn-ea"/>
                <a:cs typeface="+mn-cs"/>
              </a:rPr>
              <a:t>Lưu ý</a:t>
            </a:r>
            <a:r>
              <a:rPr lang="es-MX" sz="900" i="1" kern="1200">
                <a:solidFill>
                  <a:schemeClr val="tx1"/>
                </a:solidFill>
                <a:effectLst/>
                <a:latin typeface="+mn-lt"/>
                <a:ea typeface="+mn-ea"/>
                <a:cs typeface="+mn-cs"/>
              </a:rPr>
              <a:t>: Để chọn các thành phần và di chuyển trong một bảng được chèn từ Bảng tính Excel, bấm đúp vào bảng để kích hoạt các công cụ Excel.</a:t>
            </a:r>
            <a:endParaRPr lang="en-US" sz="900" i="1" kern="120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F44F5F5-A8AA-4BC1-84A0-54BF991CD31D}" type="slidenum">
              <a:rPr lang="en-US" smtClean="0"/>
              <a:t>33</a:t>
            </a:fld>
            <a:endParaRPr lang="en-US"/>
          </a:p>
        </p:txBody>
      </p:sp>
    </p:spTree>
    <p:extLst>
      <p:ext uri="{BB962C8B-B14F-4D97-AF65-F5344CB8AC3E}">
        <p14:creationId xmlns:p14="http://schemas.microsoft.com/office/powerpoint/2010/main" val="423366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5</a:t>
            </a:fld>
            <a:endParaRPr lang="en-US"/>
          </a:p>
        </p:txBody>
      </p:sp>
    </p:spTree>
    <p:extLst>
      <p:ext uri="{BB962C8B-B14F-4D97-AF65-F5344CB8AC3E}">
        <p14:creationId xmlns:p14="http://schemas.microsoft.com/office/powerpoint/2010/main" val="728867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Thay đổi vị trí của bảng: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Định vị con trỏ trên khung bên ngoài của bảng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khi con trỏ trở thành mũi tên bốn đầu, hãy kéo bảng đến vị trí mong muốn.</a:t>
            </a:r>
          </a:p>
          <a:p>
            <a:pPr marL="171450" lvl="0" indent="-171450">
              <a:buFont typeface="Arial" panose="020B0604020202020204" pitchFamily="34" charset="0"/>
              <a:buChar char="•"/>
            </a:pP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Thay đổi kích thước của bảng: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Định vị con trỏ trên bất kỳ góc nào của khung bảng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khi con trỏ biến thành mũi tên kép, hãy kéo đến kích thước mong muốn.</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nhóm </a:t>
            </a:r>
            <a:r>
              <a:rPr lang="es-MX" sz="900" b="1" kern="1200">
                <a:solidFill>
                  <a:schemeClr val="tx1"/>
                </a:solidFill>
                <a:effectLst/>
                <a:latin typeface="+mn-lt"/>
                <a:ea typeface="+mn-ea"/>
                <a:cs typeface="+mn-cs"/>
              </a:rPr>
              <a:t>Table Tools</a:t>
            </a:r>
            <a:r>
              <a:rPr lang="es-MX" sz="900" kern="1200">
                <a:solidFill>
                  <a:schemeClr val="tx1"/>
                </a:solidFill>
                <a:effectLst/>
                <a:latin typeface="+mn-lt"/>
                <a:ea typeface="+mn-ea"/>
                <a:cs typeface="+mn-cs"/>
              </a:rPr>
              <a:t>, thẻ </a:t>
            </a:r>
            <a:r>
              <a:rPr lang="es-MX" sz="900" b="1" kern="1200">
                <a:solidFill>
                  <a:schemeClr val="tx1"/>
                </a:solidFill>
                <a:effectLst/>
                <a:latin typeface="+mn-lt"/>
                <a:ea typeface="+mn-ea"/>
                <a:cs typeface="+mn-cs"/>
              </a:rPr>
              <a:t>Layout</a:t>
            </a:r>
            <a:r>
              <a:rPr lang="es-MX" sz="900" kern="1200">
                <a:solidFill>
                  <a:schemeClr val="tx1"/>
                </a:solidFill>
                <a:effectLst/>
                <a:latin typeface="+mn-lt"/>
                <a:ea typeface="+mn-ea"/>
                <a:cs typeface="+mn-cs"/>
              </a:rPr>
              <a:t>, trong nhóm </a:t>
            </a:r>
            <a:r>
              <a:rPr lang="en-US" sz="900" b="1" kern="1200">
                <a:solidFill>
                  <a:schemeClr val="tx1"/>
                </a:solidFill>
                <a:effectLst/>
                <a:latin typeface="+mn-lt"/>
                <a:ea typeface="+mn-ea"/>
                <a:cs typeface="+mn-cs"/>
              </a:rPr>
              <a:t>Table Size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vào tùy chọn thích hợp.</a:t>
            </a:r>
            <a:endParaRPr lang="en-US" sz="900" kern="1200">
              <a:solidFill>
                <a:schemeClr val="tx1"/>
              </a:solidFill>
              <a:effectLst/>
              <a:latin typeface="+mn-lt"/>
              <a:ea typeface="+mn-ea"/>
              <a:cs typeface="+mn-cs"/>
            </a:endParaRPr>
          </a:p>
          <a:p>
            <a:pPr marL="171450" indent="-171450">
              <a:buFont typeface="Arial" panose="020B0604020202020204" pitchFamily="34" charset="0"/>
              <a:buChar char="•"/>
            </a:pPr>
            <a:r>
              <a:rPr lang="es-MX" sz="900" kern="1200">
                <a:solidFill>
                  <a:schemeClr val="tx1"/>
                </a:solidFill>
                <a:effectLst/>
                <a:latin typeface="+mn-lt"/>
                <a:ea typeface="+mn-ea"/>
                <a:cs typeface="+mn-cs"/>
              </a:rPr>
              <a:t>Nếu bạn nhấn và giữ phím </a:t>
            </a:r>
            <a:r>
              <a:rPr lang="es-MX" sz="900" b="1" kern="1200">
                <a:solidFill>
                  <a:schemeClr val="tx1"/>
                </a:solidFill>
                <a:effectLst/>
                <a:latin typeface="+mn-lt"/>
                <a:ea typeface="+mn-ea"/>
                <a:cs typeface="+mn-cs"/>
              </a:rPr>
              <a:t>SHIFT</a:t>
            </a:r>
            <a:r>
              <a:rPr lang="es-MX" sz="900" kern="1200">
                <a:solidFill>
                  <a:schemeClr val="tx1"/>
                </a:solidFill>
                <a:effectLst/>
                <a:latin typeface="+mn-lt"/>
                <a:ea typeface="+mn-ea"/>
                <a:cs typeface="+mn-cs"/>
              </a:rPr>
              <a:t> khi thay đổi kích thước bảng, PowerPoint sẽ thay đổi kích thước chiều cao và chiều rộng của bảng theo tỷ lệ.</a:t>
            </a:r>
            <a:endParaRPr lang="en-US" sz="900" kern="1200">
              <a:solidFill>
                <a:schemeClr val="tx1"/>
              </a:solidFill>
              <a:effectLst/>
              <a:latin typeface="+mn-lt"/>
              <a:ea typeface="+mn-ea"/>
              <a:cs typeface="+mn-cs"/>
            </a:endParaRPr>
          </a:p>
          <a:p>
            <a:pPr marL="0" indent="0">
              <a:buFont typeface="Arial" panose="020B0604020202020204" pitchFamily="34" charset="0"/>
              <a:buNone/>
            </a:pPr>
            <a:endParaRPr lang="es-MX" sz="900" b="1" i="1" kern="1200">
              <a:solidFill>
                <a:schemeClr val="tx1"/>
              </a:solidFill>
              <a:effectLst/>
              <a:latin typeface="+mn-lt"/>
              <a:ea typeface="+mn-ea"/>
              <a:cs typeface="+mn-cs"/>
            </a:endParaRPr>
          </a:p>
          <a:p>
            <a:pPr marL="0" indent="0">
              <a:buFont typeface="Arial" panose="020B0604020202020204" pitchFamily="34" charset="0"/>
              <a:buNone/>
            </a:pPr>
            <a:r>
              <a:rPr lang="es-MX" sz="900" b="1" i="1" kern="1200">
                <a:solidFill>
                  <a:schemeClr val="tx1"/>
                </a:solidFill>
                <a:effectLst/>
                <a:latin typeface="+mn-lt"/>
                <a:ea typeface="+mn-ea"/>
                <a:cs typeface="+mn-cs"/>
              </a:rPr>
              <a:t>Lưu ý:</a:t>
            </a:r>
            <a:r>
              <a:rPr lang="es-MX" sz="900" i="1" kern="1200">
                <a:solidFill>
                  <a:schemeClr val="tx1"/>
                </a:solidFill>
                <a:effectLst/>
                <a:latin typeface="+mn-lt"/>
                <a:ea typeface="+mn-ea"/>
                <a:cs typeface="+mn-cs"/>
              </a:rPr>
              <a:t> Bạn cũng có thể thay đổi kích thước theo tỷ lệ bằng cách chọn hộp kiểm </a:t>
            </a:r>
            <a:r>
              <a:rPr lang="es-MX" sz="900" b="1" i="1" kern="1200">
                <a:solidFill>
                  <a:schemeClr val="tx1"/>
                </a:solidFill>
                <a:effectLst/>
                <a:latin typeface="+mn-lt"/>
                <a:ea typeface="+mn-ea"/>
                <a:cs typeface="+mn-cs"/>
              </a:rPr>
              <a:t>Lock Aspect Ratio</a:t>
            </a:r>
            <a:r>
              <a:rPr lang="es-MX" sz="900" i="1" kern="1200">
                <a:solidFill>
                  <a:schemeClr val="tx1"/>
                </a:solidFill>
                <a:effectLst/>
                <a:latin typeface="+mn-lt"/>
                <a:ea typeface="+mn-ea"/>
                <a:cs typeface="+mn-cs"/>
              </a:rPr>
              <a:t> trong nhóm Table Tools, thẻ Layout, trong nhóm Table Size.</a:t>
            </a:r>
            <a:endParaRPr lang="en-US" sz="900" i="1"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34</a:t>
            </a:fld>
            <a:endParaRPr lang="en-US"/>
          </a:p>
        </p:txBody>
      </p:sp>
    </p:spTree>
    <p:extLst>
      <p:ext uri="{BB962C8B-B14F-4D97-AF65-F5344CB8AC3E}">
        <p14:creationId xmlns:p14="http://schemas.microsoft.com/office/powerpoint/2010/main" val="475007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Thay đổi chiều cao hoặc chiều rộng của hàng hoặc cột: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nhóm </a:t>
            </a:r>
            <a:r>
              <a:rPr lang="es-MX" sz="900" b="1" kern="1200">
                <a:solidFill>
                  <a:schemeClr val="tx1"/>
                </a:solidFill>
                <a:effectLst/>
                <a:latin typeface="+mn-lt"/>
                <a:ea typeface="+mn-ea"/>
                <a:cs typeface="+mn-cs"/>
              </a:rPr>
              <a:t>Table Tools</a:t>
            </a:r>
            <a:r>
              <a:rPr lang="es-MX" sz="900" kern="1200">
                <a:solidFill>
                  <a:schemeClr val="tx1"/>
                </a:solidFill>
                <a:effectLst/>
                <a:latin typeface="+mn-lt"/>
                <a:ea typeface="+mn-ea"/>
                <a:cs typeface="+mn-cs"/>
              </a:rPr>
              <a:t>, thẻ </a:t>
            </a:r>
            <a:r>
              <a:rPr lang="es-MX" sz="900" b="1" kern="1200">
                <a:solidFill>
                  <a:schemeClr val="tx1"/>
                </a:solidFill>
                <a:effectLst/>
                <a:latin typeface="+mn-lt"/>
                <a:ea typeface="+mn-ea"/>
                <a:cs typeface="+mn-cs"/>
              </a:rPr>
              <a:t>Layout</a:t>
            </a:r>
            <a:r>
              <a:rPr lang="es-MX" sz="900" kern="1200">
                <a:solidFill>
                  <a:schemeClr val="tx1"/>
                </a:solidFill>
                <a:effectLst/>
                <a:latin typeface="+mn-lt"/>
                <a:ea typeface="+mn-ea"/>
                <a:cs typeface="+mn-cs"/>
              </a:rPr>
              <a:t>, trong nhóm </a:t>
            </a:r>
            <a:r>
              <a:rPr lang="es-MX" sz="900" b="1" kern="1200">
                <a:solidFill>
                  <a:schemeClr val="tx1"/>
                </a:solidFill>
                <a:effectLst/>
                <a:latin typeface="+mn-lt"/>
                <a:ea typeface="+mn-ea"/>
                <a:cs typeface="+mn-cs"/>
              </a:rPr>
              <a:t>Table Size</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nhập kích thước bạn muốn vào ô thích hợp.</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Định vị con trỏ trên dòng chia hai hàng hoặc cột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khi con trỏ trở thành mũi tên hai đầu ngang hoặc dọc, nhấp và kéo đến vị trí mong muốn.</a:t>
            </a:r>
          </a:p>
          <a:p>
            <a:pPr marL="0" lvl="0" indent="0">
              <a:buFont typeface="Arial" panose="020B0604020202020204" pitchFamily="34" charset="0"/>
              <a:buNone/>
            </a:pPr>
            <a:r>
              <a:rPr lang="es-MX"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Đặt chiều rộng cột phù hợp với nội dung dài nhất của nó:</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Đặt con trỏ trên đường viền chia hai cột và nhấp đúp chuột khi con trỏ trở thành mũi tên hai đầu thẳng đứng.</a:t>
            </a:r>
          </a:p>
          <a:p>
            <a:pPr marL="0" lvl="0" indent="0">
              <a:buFont typeface="Arial" panose="020B0604020202020204" pitchFamily="34" charset="0"/>
              <a:buNone/>
            </a:pP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Điều chỉnh chiều cao và chiều rộng của tất cả các ô trong một hàng hoặc cột sao cho chúng đều giống nhau:</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nhóm </a:t>
            </a:r>
            <a:r>
              <a:rPr lang="es-MX" sz="900" b="1" kern="1200">
                <a:solidFill>
                  <a:schemeClr val="tx1"/>
                </a:solidFill>
                <a:effectLst/>
                <a:latin typeface="+mn-lt"/>
                <a:ea typeface="+mn-ea"/>
                <a:cs typeface="+mn-cs"/>
              </a:rPr>
              <a:t>Table Tools</a:t>
            </a:r>
            <a:r>
              <a:rPr lang="es-MX" sz="900" kern="1200">
                <a:solidFill>
                  <a:schemeClr val="tx1"/>
                </a:solidFill>
                <a:effectLst/>
                <a:latin typeface="+mn-lt"/>
                <a:ea typeface="+mn-ea"/>
                <a:cs typeface="+mn-cs"/>
              </a:rPr>
              <a:t>, thẻ </a:t>
            </a:r>
            <a:r>
              <a:rPr lang="es-MX" sz="900" b="1" kern="1200">
                <a:solidFill>
                  <a:schemeClr val="tx1"/>
                </a:solidFill>
                <a:effectLst/>
                <a:latin typeface="+mn-lt"/>
                <a:ea typeface="+mn-ea"/>
                <a:cs typeface="+mn-cs"/>
              </a:rPr>
              <a:t>Layout</a:t>
            </a:r>
            <a:r>
              <a:rPr lang="es-MX" sz="900" kern="1200">
                <a:solidFill>
                  <a:schemeClr val="tx1"/>
                </a:solidFill>
                <a:effectLst/>
                <a:latin typeface="+mn-lt"/>
                <a:ea typeface="+mn-ea"/>
                <a:cs typeface="+mn-cs"/>
              </a:rPr>
              <a:t>, trong nhóm </a:t>
            </a:r>
            <a:r>
              <a:rPr lang="en-US" sz="900" b="1" kern="1200">
                <a:solidFill>
                  <a:schemeClr val="tx1"/>
                </a:solidFill>
                <a:effectLst/>
                <a:latin typeface="+mn-lt"/>
                <a:ea typeface="+mn-ea"/>
                <a:cs typeface="+mn-cs"/>
              </a:rPr>
              <a:t>Table Size</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vào tùy chọn </a:t>
            </a:r>
            <a:r>
              <a:rPr lang="es-MX" sz="900" b="1" kern="1200">
                <a:solidFill>
                  <a:schemeClr val="tx1"/>
                </a:solidFill>
                <a:effectLst/>
                <a:latin typeface="+mn-lt"/>
                <a:ea typeface="+mn-ea"/>
                <a:cs typeface="+mn-cs"/>
              </a:rPr>
              <a:t>Distribute Rows</a:t>
            </a:r>
            <a:r>
              <a:rPr lang="es-MX" sz="900" kern="1200">
                <a:solidFill>
                  <a:schemeClr val="tx1"/>
                </a:solidFill>
                <a:effectLst/>
                <a:latin typeface="+mn-lt"/>
                <a:ea typeface="+mn-ea"/>
                <a:cs typeface="+mn-cs"/>
              </a:rPr>
              <a:t> hoặc </a:t>
            </a:r>
            <a:r>
              <a:rPr lang="es-MX" sz="900" b="1" kern="1200">
                <a:solidFill>
                  <a:schemeClr val="tx1"/>
                </a:solidFill>
                <a:effectLst/>
                <a:latin typeface="+mn-lt"/>
                <a:ea typeface="+mn-ea"/>
                <a:cs typeface="+mn-cs"/>
              </a:rPr>
              <a:t>Distribute Columns</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35</a:t>
            </a:fld>
            <a:endParaRPr lang="en-US"/>
          </a:p>
        </p:txBody>
      </p:sp>
    </p:spTree>
    <p:extLst>
      <p:ext uri="{BB962C8B-B14F-4D97-AF65-F5344CB8AC3E}">
        <p14:creationId xmlns:p14="http://schemas.microsoft.com/office/powerpoint/2010/main" val="2340286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Chèn một hàng hoặc một cột: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nhóm </a:t>
            </a:r>
            <a:r>
              <a:rPr lang="es-MX" sz="900" b="1" kern="1200">
                <a:solidFill>
                  <a:schemeClr val="tx1"/>
                </a:solidFill>
                <a:effectLst/>
                <a:latin typeface="+mn-lt"/>
                <a:ea typeface="+mn-ea"/>
                <a:cs typeface="+mn-cs"/>
              </a:rPr>
              <a:t>Table Tools</a:t>
            </a:r>
            <a:r>
              <a:rPr lang="es-MX" sz="900" kern="1200">
                <a:solidFill>
                  <a:schemeClr val="tx1"/>
                </a:solidFill>
                <a:effectLst/>
                <a:latin typeface="+mn-lt"/>
                <a:ea typeface="+mn-ea"/>
                <a:cs typeface="+mn-cs"/>
              </a:rPr>
              <a:t>, thẻ </a:t>
            </a:r>
            <a:r>
              <a:rPr lang="es-MX" sz="900" b="1" kern="1200">
                <a:solidFill>
                  <a:schemeClr val="tx1"/>
                </a:solidFill>
                <a:effectLst/>
                <a:latin typeface="+mn-lt"/>
                <a:ea typeface="+mn-ea"/>
                <a:cs typeface="+mn-cs"/>
              </a:rPr>
              <a:t>Layout</a:t>
            </a:r>
            <a:r>
              <a:rPr lang="es-MX" sz="900" kern="1200">
                <a:solidFill>
                  <a:schemeClr val="tx1"/>
                </a:solidFill>
                <a:effectLst/>
                <a:latin typeface="+mn-lt"/>
                <a:ea typeface="+mn-ea"/>
                <a:cs typeface="+mn-cs"/>
              </a:rPr>
              <a:t>, trong nhóm </a:t>
            </a:r>
            <a:r>
              <a:rPr lang="en-US" sz="900" b="1" kern="1200">
                <a:solidFill>
                  <a:schemeClr val="tx1"/>
                </a:solidFill>
                <a:effectLst/>
                <a:latin typeface="+mn-lt"/>
                <a:ea typeface="+mn-ea"/>
                <a:cs typeface="+mn-cs"/>
              </a:rPr>
              <a:t>Rows &amp; Columns</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rPr>
              <a:t>nhấp vào tùy chọn thích hợp.</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Chèn một hàng mới (nhưng không thêm cột): di chuyển con trỏ đến ô cuối cùng của bảng và nhấn </a:t>
            </a:r>
            <a:r>
              <a:rPr lang="es-MX" sz="900" b="1" kern="1200">
                <a:solidFill>
                  <a:schemeClr val="tx1"/>
                </a:solidFill>
                <a:effectLst/>
                <a:latin typeface="+mn-lt"/>
                <a:ea typeface="+mn-ea"/>
                <a:cs typeface="+mn-cs"/>
              </a:rPr>
              <a:t>TAB</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Vẽ các hàng hoặc cột mới: trên nhóm </a:t>
            </a:r>
            <a:r>
              <a:rPr lang="es-MX" sz="900" b="1" kern="1200">
                <a:solidFill>
                  <a:schemeClr val="tx1"/>
                </a:solidFill>
                <a:effectLst/>
                <a:latin typeface="+mn-lt"/>
                <a:ea typeface="+mn-ea"/>
                <a:cs typeface="+mn-cs"/>
              </a:rPr>
              <a:t>Table Tools</a:t>
            </a:r>
            <a:r>
              <a:rPr lang="es-MX" sz="900" kern="1200">
                <a:solidFill>
                  <a:schemeClr val="tx1"/>
                </a:solidFill>
                <a:effectLst/>
                <a:latin typeface="+mn-lt"/>
                <a:ea typeface="+mn-ea"/>
                <a:cs typeface="+mn-cs"/>
              </a:rPr>
              <a:t>, thẻ </a:t>
            </a:r>
            <a:r>
              <a:rPr lang="es-MX" sz="900" b="1" kern="1200">
                <a:solidFill>
                  <a:schemeClr val="tx1"/>
                </a:solidFill>
                <a:effectLst/>
                <a:latin typeface="+mn-lt"/>
                <a:ea typeface="+mn-ea"/>
                <a:cs typeface="+mn-cs"/>
              </a:rPr>
              <a:t>Design</a:t>
            </a:r>
            <a:r>
              <a:rPr lang="es-MX" sz="900" kern="1200">
                <a:solidFill>
                  <a:schemeClr val="tx1"/>
                </a:solidFill>
                <a:effectLst/>
                <a:latin typeface="+mn-lt"/>
                <a:ea typeface="+mn-ea"/>
                <a:cs typeface="+mn-cs"/>
              </a:rPr>
              <a:t>, trong nhóm </a:t>
            </a:r>
            <a:r>
              <a:rPr lang="en-US" sz="900" b="1" kern="1200">
                <a:solidFill>
                  <a:schemeClr val="tx1"/>
                </a:solidFill>
                <a:effectLst/>
                <a:latin typeface="+mn-lt"/>
                <a:ea typeface="+mn-ea"/>
                <a:cs typeface="+mn-cs"/>
              </a:rPr>
              <a:t>Draw Borders</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sử dụng nút </a:t>
            </a:r>
            <a:r>
              <a:rPr lang="en-US" sz="900" b="1" kern="1200">
                <a:solidFill>
                  <a:schemeClr val="tx1"/>
                </a:solidFill>
                <a:effectLst/>
                <a:latin typeface="+mn-lt"/>
                <a:ea typeface="+mn-ea"/>
                <a:cs typeface="+mn-cs"/>
              </a:rPr>
              <a:t> Draw Table.</a:t>
            </a:r>
          </a:p>
          <a:p>
            <a:pPr marL="0" lvl="0" indent="0">
              <a:buFont typeface="Arial" panose="020B0604020202020204" pitchFamily="34" charset="0"/>
              <a:buNone/>
            </a:pP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Xóa một hàng, cột hoặc toàn bộ bảng: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nhóm </a:t>
            </a:r>
            <a:r>
              <a:rPr lang="es-MX" sz="900" b="1" kern="1200">
                <a:solidFill>
                  <a:schemeClr val="tx1"/>
                </a:solidFill>
                <a:effectLst/>
                <a:latin typeface="+mn-lt"/>
                <a:ea typeface="+mn-ea"/>
                <a:cs typeface="+mn-cs"/>
              </a:rPr>
              <a:t>Table Tools</a:t>
            </a:r>
            <a:r>
              <a:rPr lang="es-MX" sz="900" kern="1200">
                <a:solidFill>
                  <a:schemeClr val="tx1"/>
                </a:solidFill>
                <a:effectLst/>
                <a:latin typeface="+mn-lt"/>
                <a:ea typeface="+mn-ea"/>
                <a:cs typeface="+mn-cs"/>
              </a:rPr>
              <a:t>, thẻ </a:t>
            </a:r>
            <a:r>
              <a:rPr lang="es-MX" sz="900" b="1" kern="1200">
                <a:solidFill>
                  <a:schemeClr val="tx1"/>
                </a:solidFill>
                <a:effectLst/>
                <a:latin typeface="+mn-lt"/>
                <a:ea typeface="+mn-ea"/>
                <a:cs typeface="+mn-cs"/>
              </a:rPr>
              <a:t>Layout</a:t>
            </a:r>
            <a:r>
              <a:rPr lang="es-MX" sz="900" kern="1200">
                <a:solidFill>
                  <a:schemeClr val="tx1"/>
                </a:solidFill>
                <a:effectLst/>
                <a:latin typeface="+mn-lt"/>
                <a:ea typeface="+mn-ea"/>
                <a:cs typeface="+mn-cs"/>
              </a:rPr>
              <a:t>, trong nhóm </a:t>
            </a:r>
            <a:r>
              <a:rPr lang="en-US" sz="900" b="1" kern="1200">
                <a:solidFill>
                  <a:schemeClr val="tx1"/>
                </a:solidFill>
                <a:effectLst/>
                <a:latin typeface="+mn-lt"/>
                <a:ea typeface="+mn-ea"/>
                <a:cs typeface="+mn-cs"/>
              </a:rPr>
              <a:t>Rows &amp; Columns</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rPr>
              <a:t>bấm Delete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tùy chọn thích hợp.</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Xóa các dòng hàng hoặc cột: trên nhóm </a:t>
            </a:r>
            <a:r>
              <a:rPr lang="es-MX" sz="900" b="1" kern="1200">
                <a:solidFill>
                  <a:schemeClr val="tx1"/>
                </a:solidFill>
                <a:effectLst/>
                <a:latin typeface="+mn-lt"/>
                <a:ea typeface="+mn-ea"/>
                <a:cs typeface="+mn-cs"/>
              </a:rPr>
              <a:t>Table Tools</a:t>
            </a:r>
            <a:r>
              <a:rPr lang="es-MX" sz="900" kern="1200">
                <a:solidFill>
                  <a:schemeClr val="tx1"/>
                </a:solidFill>
                <a:effectLst/>
                <a:latin typeface="+mn-lt"/>
                <a:ea typeface="+mn-ea"/>
                <a:cs typeface="+mn-cs"/>
              </a:rPr>
              <a:t>, thẻ </a:t>
            </a:r>
            <a:r>
              <a:rPr lang="es-MX" sz="900" b="1" kern="1200">
                <a:solidFill>
                  <a:schemeClr val="tx1"/>
                </a:solidFill>
                <a:effectLst/>
                <a:latin typeface="+mn-lt"/>
                <a:ea typeface="+mn-ea"/>
                <a:cs typeface="+mn-cs"/>
              </a:rPr>
              <a:t>Design</a:t>
            </a:r>
            <a:r>
              <a:rPr lang="es-MX" sz="900" kern="1200">
                <a:solidFill>
                  <a:schemeClr val="tx1"/>
                </a:solidFill>
                <a:effectLst/>
                <a:latin typeface="+mn-lt"/>
                <a:ea typeface="+mn-ea"/>
                <a:cs typeface="+mn-cs"/>
              </a:rPr>
              <a:t>, trong nhóm </a:t>
            </a:r>
            <a:r>
              <a:rPr lang="en-US" sz="900" b="1" kern="1200">
                <a:solidFill>
                  <a:schemeClr val="tx1"/>
                </a:solidFill>
                <a:effectLst/>
                <a:latin typeface="+mn-lt"/>
                <a:ea typeface="+mn-ea"/>
                <a:cs typeface="+mn-cs"/>
              </a:rPr>
              <a:t>Draw Borders</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sử dụng nút </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 Eraser</a:t>
            </a:r>
            <a:r>
              <a:rPr lang="es-MX" sz="900" kern="1200">
                <a:solidFill>
                  <a:schemeClr val="tx1"/>
                </a:solidFill>
                <a:effectLst/>
                <a:latin typeface="+mn-lt"/>
                <a:ea typeface="+mn-ea"/>
                <a:cs typeface="+mn-cs"/>
              </a:rPr>
              <a:t>.</a:t>
            </a:r>
          </a:p>
          <a:p>
            <a:pPr marL="171450" lvl="0" indent="-171450">
              <a:buFont typeface="Arial" panose="020B0604020202020204" pitchFamily="34" charset="0"/>
              <a:buChar char="•"/>
            </a:pPr>
            <a:endParaRPr lang="en-US" sz="900" kern="1200">
              <a:solidFill>
                <a:schemeClr val="tx1"/>
              </a:solidFill>
              <a:effectLst/>
              <a:latin typeface="+mn-lt"/>
              <a:ea typeface="+mn-ea"/>
              <a:cs typeface="+mn-cs"/>
            </a:endParaRPr>
          </a:p>
          <a:p>
            <a:pPr marL="0" indent="0">
              <a:buFont typeface="Arial" panose="020B0604020202020204" pitchFamily="34" charset="0"/>
              <a:buNone/>
            </a:pPr>
            <a:r>
              <a:rPr lang="es-MX" sz="900" i="1" kern="1200">
                <a:solidFill>
                  <a:schemeClr val="tx1"/>
                </a:solidFill>
                <a:effectLst/>
                <a:latin typeface="+mn-lt"/>
                <a:ea typeface="+mn-ea"/>
                <a:cs typeface="+mn-cs"/>
              </a:rPr>
              <a:t>Lưu ý: Nếu bạn đang làm việc với bảng Excel hoặc Word được nhúng vào bài trình chiếu, bạn sẽ có sẵn các ribbon, thẻ và menu chuột phải chương trình tương ứng.</a:t>
            </a:r>
            <a:endParaRPr lang="en-US" sz="900" i="1"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36</a:t>
            </a:fld>
            <a:endParaRPr lang="en-US"/>
          </a:p>
        </p:txBody>
      </p:sp>
    </p:spTree>
    <p:extLst>
      <p:ext uri="{BB962C8B-B14F-4D97-AF65-F5344CB8AC3E}">
        <p14:creationId xmlns:p14="http://schemas.microsoft.com/office/powerpoint/2010/main" val="4804530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s-MX" sz="900" b="1" kern="1200">
                <a:solidFill>
                  <a:schemeClr val="tx1"/>
                </a:solidFill>
                <a:effectLst/>
                <a:latin typeface="+mn-lt"/>
                <a:ea typeface="+mn-ea"/>
                <a:cs typeface="+mn-cs"/>
              </a:rPr>
              <a:t>Hợp nhất hoặc tách các ô:</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nhóm </a:t>
            </a:r>
            <a:r>
              <a:rPr lang="es-MX" sz="900" b="1" kern="1200">
                <a:solidFill>
                  <a:schemeClr val="tx1"/>
                </a:solidFill>
                <a:effectLst/>
                <a:latin typeface="+mn-lt"/>
                <a:ea typeface="+mn-ea"/>
                <a:cs typeface="+mn-cs"/>
              </a:rPr>
              <a:t>Table Tools</a:t>
            </a:r>
            <a:r>
              <a:rPr lang="es-MX" sz="900" kern="1200">
                <a:solidFill>
                  <a:schemeClr val="tx1"/>
                </a:solidFill>
                <a:effectLst/>
                <a:latin typeface="+mn-lt"/>
                <a:ea typeface="+mn-ea"/>
                <a:cs typeface="+mn-cs"/>
              </a:rPr>
              <a:t>, thẻ </a:t>
            </a:r>
            <a:r>
              <a:rPr lang="es-MX" sz="900" b="1" kern="1200">
                <a:solidFill>
                  <a:schemeClr val="tx1"/>
                </a:solidFill>
                <a:effectLst/>
                <a:latin typeface="+mn-lt"/>
                <a:ea typeface="+mn-ea"/>
                <a:cs typeface="+mn-cs"/>
              </a:rPr>
              <a:t>Layout</a:t>
            </a:r>
            <a:r>
              <a:rPr lang="es-MX" sz="900" kern="1200">
                <a:solidFill>
                  <a:schemeClr val="tx1"/>
                </a:solidFill>
                <a:effectLst/>
                <a:latin typeface="+mn-lt"/>
                <a:ea typeface="+mn-ea"/>
                <a:cs typeface="+mn-cs"/>
              </a:rPr>
              <a:t>, trong nhóm </a:t>
            </a:r>
            <a:r>
              <a:rPr lang="en-US" sz="900" b="1" kern="1200">
                <a:solidFill>
                  <a:schemeClr val="tx1"/>
                </a:solidFill>
                <a:effectLst/>
                <a:latin typeface="+mn-lt"/>
                <a:ea typeface="+mn-ea"/>
                <a:cs typeface="+mn-cs"/>
              </a:rPr>
              <a:t>Merge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rPr>
              <a:t>bấm vào tùy chọn thích hợp.</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Bấm chuột phải vào hàng, cột hoặc ô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rồi bấm vào lệnh </a:t>
            </a:r>
            <a:r>
              <a:rPr lang="es-MX" sz="900" b="1" kern="1200">
                <a:solidFill>
                  <a:schemeClr val="tx1"/>
                </a:solidFill>
                <a:effectLst/>
                <a:latin typeface="+mn-lt"/>
                <a:ea typeface="+mn-ea"/>
                <a:cs typeface="+mn-cs"/>
              </a:rPr>
              <a:t>Merge or Split</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Nếu tách các ô, PowerPoint sẽ hiển thị hộp thoại hỏi bạn muốn chia ô như thế nào.</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Trong nhóm thẻ </a:t>
            </a:r>
            <a:r>
              <a:rPr lang="es-MX" sz="900" b="1" kern="1200">
                <a:solidFill>
                  <a:schemeClr val="tx1"/>
                </a:solidFill>
                <a:effectLst/>
                <a:latin typeface="+mn-lt"/>
                <a:ea typeface="+mn-ea"/>
                <a:cs typeface="+mn-cs"/>
              </a:rPr>
              <a:t>Table Tools</a:t>
            </a:r>
            <a:r>
              <a:rPr lang="es-MX" sz="900" kern="1200">
                <a:solidFill>
                  <a:schemeClr val="tx1"/>
                </a:solidFill>
                <a:effectLst/>
                <a:latin typeface="+mn-lt"/>
                <a:ea typeface="+mn-ea"/>
                <a:cs typeface="+mn-cs"/>
              </a:rPr>
              <a:t>, trên thẻ </a:t>
            </a:r>
            <a:r>
              <a:rPr lang="es-MX" sz="900" b="1" kern="1200">
                <a:solidFill>
                  <a:schemeClr val="tx1"/>
                </a:solidFill>
                <a:effectLst/>
                <a:latin typeface="+mn-lt"/>
                <a:ea typeface="+mn-ea"/>
                <a:cs typeface="+mn-cs"/>
              </a:rPr>
              <a:t>Design</a:t>
            </a:r>
            <a:r>
              <a:rPr lang="es-MX" sz="900" kern="1200">
                <a:solidFill>
                  <a:schemeClr val="tx1"/>
                </a:solidFill>
                <a:effectLst/>
                <a:latin typeface="+mn-lt"/>
                <a:ea typeface="+mn-ea"/>
                <a:cs typeface="+mn-cs"/>
              </a:rPr>
              <a:t>, trong nhóm </a:t>
            </a:r>
            <a:r>
              <a:rPr lang="es-MX" sz="900" b="1" kern="1200">
                <a:solidFill>
                  <a:schemeClr val="tx1"/>
                </a:solidFill>
                <a:effectLst/>
                <a:latin typeface="+mn-lt"/>
                <a:ea typeface="+mn-ea"/>
                <a:cs typeface="+mn-cs"/>
              </a:rPr>
              <a:t>Draw Border</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sử dụng các lệnh </a:t>
            </a:r>
            <a:r>
              <a:rPr lang="es-MX" sz="900" b="1" kern="1200">
                <a:solidFill>
                  <a:schemeClr val="tx1"/>
                </a:solidFill>
                <a:effectLst/>
                <a:latin typeface="+mn-lt"/>
                <a:ea typeface="+mn-ea"/>
                <a:cs typeface="+mn-cs"/>
              </a:rPr>
              <a:t>Draw Table</a:t>
            </a:r>
            <a:r>
              <a:rPr lang="es-MX" sz="900" kern="1200">
                <a:solidFill>
                  <a:schemeClr val="tx1"/>
                </a:solidFill>
                <a:effectLst/>
                <a:latin typeface="+mn-lt"/>
                <a:ea typeface="+mn-ea"/>
                <a:cs typeface="+mn-cs"/>
              </a:rPr>
              <a:t> hoặc </a:t>
            </a:r>
            <a:r>
              <a:rPr lang="es-MX" sz="900" b="1" kern="1200">
                <a:solidFill>
                  <a:schemeClr val="tx1"/>
                </a:solidFill>
                <a:effectLst/>
                <a:latin typeface="+mn-lt"/>
                <a:ea typeface="+mn-ea"/>
                <a:cs typeface="+mn-cs"/>
              </a:rPr>
              <a:t>Table Eraser</a:t>
            </a:r>
            <a:r>
              <a:rPr lang="es-MX" sz="900" kern="1200">
                <a:solidFill>
                  <a:schemeClr val="tx1"/>
                </a:solidFill>
                <a:effectLst/>
                <a:latin typeface="+mn-lt"/>
                <a:ea typeface="+mn-ea"/>
                <a:cs typeface="+mn-cs"/>
              </a:rPr>
              <a:t> để thêm hoặc xóa các ranh giới ô riêng lẻ.</a:t>
            </a:r>
            <a:endParaRPr lang="en-US" sz="9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37</a:t>
            </a:fld>
            <a:endParaRPr lang="en-US"/>
          </a:p>
        </p:txBody>
      </p:sp>
    </p:spTree>
    <p:extLst>
      <p:ext uri="{BB962C8B-B14F-4D97-AF65-F5344CB8AC3E}">
        <p14:creationId xmlns:p14="http://schemas.microsoft.com/office/powerpoint/2010/main" val="3907118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Thêm hoặc sửa đổi kiểu bảng: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Trong nhóm thẻ </a:t>
            </a:r>
            <a:r>
              <a:rPr lang="es-MX" sz="900" b="1" kern="1200">
                <a:solidFill>
                  <a:schemeClr val="tx1"/>
                </a:solidFill>
                <a:effectLst/>
                <a:latin typeface="+mn-lt"/>
                <a:ea typeface="+mn-ea"/>
                <a:cs typeface="+mn-cs"/>
              </a:rPr>
              <a:t>Table Tools</a:t>
            </a:r>
            <a:r>
              <a:rPr lang="es-MX" sz="900" kern="1200">
                <a:solidFill>
                  <a:schemeClr val="tx1"/>
                </a:solidFill>
                <a:effectLst/>
                <a:latin typeface="+mn-lt"/>
                <a:ea typeface="+mn-ea"/>
                <a:cs typeface="+mn-cs"/>
              </a:rPr>
              <a:t>, thẻ </a:t>
            </a:r>
            <a:r>
              <a:rPr lang="es-MX" sz="900" b="1" kern="1200">
                <a:solidFill>
                  <a:schemeClr val="tx1"/>
                </a:solidFill>
                <a:effectLst/>
                <a:latin typeface="+mn-lt"/>
                <a:ea typeface="+mn-ea"/>
                <a:cs typeface="+mn-cs"/>
              </a:rPr>
              <a:t>Design</a:t>
            </a:r>
            <a:r>
              <a:rPr lang="es-MX" sz="900" kern="1200">
                <a:solidFill>
                  <a:schemeClr val="tx1"/>
                </a:solidFill>
                <a:effectLst/>
                <a:latin typeface="+mn-lt"/>
                <a:ea typeface="+mn-ea"/>
                <a:cs typeface="+mn-cs"/>
              </a:rPr>
              <a:t>, nhóm </a:t>
            </a:r>
            <a:r>
              <a:rPr lang="es-MX" sz="900" b="1" kern="1200">
                <a:solidFill>
                  <a:schemeClr val="tx1"/>
                </a:solidFill>
                <a:effectLst/>
                <a:latin typeface="+mn-lt"/>
                <a:ea typeface="+mn-ea"/>
                <a:cs typeface="+mn-cs"/>
              </a:rPr>
              <a:t>Table Styles</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vào </a:t>
            </a:r>
            <a:r>
              <a:rPr lang="es-MX" sz="900" b="1" kern="1200">
                <a:solidFill>
                  <a:schemeClr val="tx1"/>
                </a:solidFill>
                <a:effectLst/>
                <a:latin typeface="+mn-lt"/>
                <a:ea typeface="+mn-ea"/>
                <a:cs typeface="+mn-cs"/>
              </a:rPr>
              <a:t>Table Style</a:t>
            </a:r>
            <a:r>
              <a:rPr lang="es-MX" sz="900" kern="1200">
                <a:solidFill>
                  <a:schemeClr val="tx1"/>
                </a:solidFill>
                <a:effectLst/>
                <a:latin typeface="+mn-lt"/>
                <a:ea typeface="+mn-ea"/>
                <a:cs typeface="+mn-cs"/>
              </a:rPr>
              <a:t> hoặc bấm </a:t>
            </a:r>
            <a:r>
              <a:rPr lang="es-MX" sz="900" b="1" kern="1200">
                <a:solidFill>
                  <a:schemeClr val="tx1"/>
                </a:solidFill>
                <a:effectLst/>
                <a:latin typeface="+mn-lt"/>
                <a:ea typeface="+mn-ea"/>
                <a:cs typeface="+mn-cs"/>
              </a:rPr>
              <a:t>More</a:t>
            </a:r>
            <a:r>
              <a:rPr lang="es-MX" sz="900" kern="1200">
                <a:solidFill>
                  <a:schemeClr val="tx1"/>
                </a:solidFill>
                <a:effectLst/>
                <a:latin typeface="+mn-lt"/>
                <a:ea typeface="+mn-ea"/>
                <a:cs typeface="+mn-cs"/>
              </a:rPr>
              <a:t> để hiển thị thư viện.</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Sửa đổi kiểu bảng được thiết lập sẵn: Trong nhóm thẻ </a:t>
            </a:r>
            <a:r>
              <a:rPr lang="es-MX" sz="900" b="1" kern="1200">
                <a:solidFill>
                  <a:schemeClr val="tx1"/>
                </a:solidFill>
                <a:effectLst/>
                <a:latin typeface="+mn-lt"/>
                <a:ea typeface="+mn-ea"/>
                <a:cs typeface="+mn-cs"/>
              </a:rPr>
              <a:t>Table Tools</a:t>
            </a:r>
            <a:r>
              <a:rPr lang="es-MX" sz="900" kern="1200">
                <a:solidFill>
                  <a:schemeClr val="tx1"/>
                </a:solidFill>
                <a:effectLst/>
                <a:latin typeface="+mn-lt"/>
                <a:ea typeface="+mn-ea"/>
                <a:cs typeface="+mn-cs"/>
              </a:rPr>
              <a:t>,</a:t>
            </a:r>
            <a:r>
              <a:rPr lang="es-MX" sz="900" b="1" kern="1200">
                <a:solidFill>
                  <a:schemeClr val="tx1"/>
                </a:solidFill>
                <a:effectLst/>
                <a:latin typeface="+mn-lt"/>
                <a:ea typeface="+mn-ea"/>
                <a:cs typeface="+mn-cs"/>
              </a:rPr>
              <a:t> </a:t>
            </a:r>
            <a:r>
              <a:rPr lang="es-MX" sz="900" kern="1200">
                <a:solidFill>
                  <a:schemeClr val="tx1"/>
                </a:solidFill>
                <a:effectLst/>
                <a:latin typeface="+mn-lt"/>
                <a:ea typeface="+mn-ea"/>
                <a:cs typeface="+mn-cs"/>
              </a:rPr>
              <a:t>thẻ </a:t>
            </a:r>
            <a:r>
              <a:rPr lang="es-MX" sz="900" b="1" kern="1200">
                <a:solidFill>
                  <a:schemeClr val="tx1"/>
                </a:solidFill>
                <a:effectLst/>
                <a:latin typeface="+mn-lt"/>
                <a:ea typeface="+mn-ea"/>
                <a:cs typeface="+mn-cs"/>
              </a:rPr>
              <a:t>Design</a:t>
            </a:r>
            <a:r>
              <a:rPr lang="es-MX" sz="900" kern="1200">
                <a:solidFill>
                  <a:schemeClr val="tx1"/>
                </a:solidFill>
                <a:effectLst/>
                <a:latin typeface="+mn-lt"/>
                <a:ea typeface="+mn-ea"/>
                <a:cs typeface="+mn-cs"/>
              </a:rPr>
              <a:t>, nhóm </a:t>
            </a:r>
            <a:r>
              <a:rPr lang="es-MX" sz="900" b="1" kern="1200">
                <a:solidFill>
                  <a:schemeClr val="tx1"/>
                </a:solidFill>
                <a:effectLst/>
                <a:latin typeface="+mn-lt"/>
                <a:ea typeface="+mn-ea"/>
                <a:cs typeface="+mn-cs"/>
              </a:rPr>
              <a:t>Table Style Options</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chọn một hoặc nhiều tùy chọn phù hợp. Các tùy chọn được đánh dấu sẽ cho phép nhấn mạnh các khu vực cụ thể của bảng hoặc thêm bóng cho mỗi hàng.</a:t>
            </a:r>
            <a:endParaRPr lang="en-US" sz="900" kern="1200">
              <a:solidFill>
                <a:schemeClr val="tx1"/>
              </a:solidFill>
              <a:effectLst/>
              <a:latin typeface="+mn-lt"/>
              <a:ea typeface="+mn-ea"/>
              <a:cs typeface="+mn-cs"/>
            </a:endParaRPr>
          </a:p>
          <a:p>
            <a:r>
              <a:rPr lang="es-MX"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 Áp dụng hoặc sửa đổi màu, viền hoặc hiệu ứng trên bảng: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Trong nhóm thẻ </a:t>
            </a:r>
            <a:r>
              <a:rPr lang="en-US" sz="900" b="1" kern="1200">
                <a:solidFill>
                  <a:schemeClr val="tx1"/>
                </a:solidFill>
                <a:effectLst/>
                <a:latin typeface="+mn-lt"/>
                <a:ea typeface="+mn-ea"/>
                <a:cs typeface="+mn-cs"/>
              </a:rPr>
              <a:t>Table Tools</a:t>
            </a:r>
            <a:r>
              <a:rPr lang="en-US" sz="900" kern="1200">
                <a:solidFill>
                  <a:schemeClr val="tx1"/>
                </a:solidFill>
                <a:effectLst/>
                <a:latin typeface="+mn-lt"/>
                <a:ea typeface="+mn-ea"/>
                <a:cs typeface="+mn-cs"/>
              </a:rPr>
              <a:t>,</a:t>
            </a:r>
            <a:r>
              <a:rPr lang="en-US" sz="900" b="1" kern="1200">
                <a:solidFill>
                  <a:schemeClr val="tx1"/>
                </a:solidFill>
                <a:effectLst/>
                <a:latin typeface="+mn-lt"/>
                <a:ea typeface="+mn-ea"/>
                <a:cs typeface="+mn-cs"/>
              </a:rPr>
              <a:t> </a:t>
            </a:r>
            <a:r>
              <a:rPr lang="en-US" sz="900" kern="1200">
                <a:solidFill>
                  <a:schemeClr val="tx1"/>
                </a:solidFill>
                <a:effectLst/>
                <a:latin typeface="+mn-lt"/>
                <a:ea typeface="+mn-ea"/>
                <a:cs typeface="+mn-cs"/>
              </a:rPr>
              <a:t>thẻ </a:t>
            </a:r>
            <a:r>
              <a:rPr lang="en-US" sz="900" b="1" kern="1200">
                <a:solidFill>
                  <a:schemeClr val="tx1"/>
                </a:solidFill>
                <a:effectLst/>
                <a:latin typeface="+mn-lt"/>
                <a:ea typeface="+mn-ea"/>
                <a:cs typeface="+mn-cs"/>
              </a:rPr>
              <a:t>Design</a:t>
            </a:r>
            <a:r>
              <a:rPr lang="en-US" sz="900" kern="1200">
                <a:solidFill>
                  <a:schemeClr val="tx1"/>
                </a:solidFill>
                <a:effectLst/>
                <a:latin typeface="+mn-lt"/>
                <a:ea typeface="+mn-ea"/>
                <a:cs typeface="+mn-cs"/>
              </a:rPr>
              <a:t>, nhóm </a:t>
            </a:r>
            <a:r>
              <a:rPr lang="en-US" sz="900" b="1" kern="1200">
                <a:solidFill>
                  <a:schemeClr val="tx1"/>
                </a:solidFill>
                <a:effectLst/>
                <a:latin typeface="+mn-lt"/>
                <a:ea typeface="+mn-ea"/>
                <a:cs typeface="+mn-cs"/>
              </a:rPr>
              <a:t>Table Style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vào tùy chọn thích hợp.</a:t>
            </a:r>
            <a:endParaRPr lang="en-US" sz="900" kern="1200">
              <a:solidFill>
                <a:schemeClr val="tx1"/>
              </a:solidFill>
              <a:effectLst/>
              <a:latin typeface="+mn-lt"/>
              <a:ea typeface="+mn-ea"/>
              <a:cs typeface="+mn-cs"/>
            </a:endParaRPr>
          </a:p>
          <a:p>
            <a:pPr marL="571500" lvl="1" indent="-228600">
              <a:buFont typeface="Courier New" panose="02070309020205020404" pitchFamily="49" charset="0"/>
              <a:buChar char="o"/>
            </a:pPr>
            <a:r>
              <a:rPr lang="es-MX" b="1" i="1">
                <a:effectLst/>
              </a:rPr>
              <a:t>Shading</a:t>
            </a:r>
            <a:r>
              <a:rPr lang="es-MX">
                <a:effectLst/>
              </a:rPr>
              <a:t>: các tùy chọn để đặt màu, hình ảnh, độ dốc, kết cấu hoặc nền bảng.</a:t>
            </a:r>
            <a:endParaRPr lang="en-US">
              <a:effectLst/>
            </a:endParaRPr>
          </a:p>
          <a:p>
            <a:pPr marL="571500" lvl="1" indent="-228600">
              <a:buFont typeface="Courier New" panose="02070309020205020404" pitchFamily="49" charset="0"/>
              <a:buChar char="o"/>
            </a:pPr>
            <a:r>
              <a:rPr lang="es-MX" b="1" i="1">
                <a:effectLst/>
              </a:rPr>
              <a:t>Borders</a:t>
            </a:r>
            <a:r>
              <a:rPr lang="es-MX">
                <a:effectLst/>
              </a:rPr>
              <a:t>: cho phép áp dụng một khung viền cho bảng và/hoặc các ô riêng trong bảng</a:t>
            </a:r>
            <a:endParaRPr lang="en-US">
              <a:effectLst/>
            </a:endParaRPr>
          </a:p>
          <a:p>
            <a:pPr marL="571500" lvl="1" indent="-228600">
              <a:buFont typeface="Courier New" panose="02070309020205020404" pitchFamily="49" charset="0"/>
              <a:buChar char="o"/>
            </a:pPr>
            <a:r>
              <a:rPr lang="es-MX" b="1" i="1">
                <a:effectLst/>
              </a:rPr>
              <a:t>Effects</a:t>
            </a:r>
            <a:r>
              <a:rPr lang="es-MX">
                <a:effectLst/>
              </a:rPr>
              <a:t>: cho phép áp dụng các kết hợp hiệu ứng tích hợp hiển thị trong thư viện Table Effect. Có thể áp dụng các hiệu ứng như Bevels cho từng ô riêng lẻ hoặc cho nhóm ô. Tuy nhiên, chỉ có thể áp dụng hiệu ứng Shadow và Reflection cho toàn bộ bảng.</a:t>
            </a:r>
            <a:endParaRPr lang="en-US">
              <a:effectLst/>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Hiển thị hoặc ẩn các đường lưới của bảng: sử dụng các tùy chọn nhóm thẻ </a:t>
            </a:r>
            <a:r>
              <a:rPr lang="es-MX" sz="900" b="1" kern="1200">
                <a:solidFill>
                  <a:schemeClr val="tx1"/>
                </a:solidFill>
                <a:effectLst/>
                <a:latin typeface="+mn-lt"/>
                <a:ea typeface="+mn-ea"/>
                <a:cs typeface="+mn-cs"/>
              </a:rPr>
              <a:t>Table Tools</a:t>
            </a:r>
            <a:r>
              <a:rPr lang="es-MX" sz="900" kern="1200">
                <a:solidFill>
                  <a:schemeClr val="tx1"/>
                </a:solidFill>
                <a:effectLst/>
                <a:latin typeface="+mn-lt"/>
                <a:ea typeface="+mn-ea"/>
                <a:cs typeface="+mn-cs"/>
              </a:rPr>
              <a:t>,</a:t>
            </a:r>
            <a:r>
              <a:rPr lang="es-MX" sz="900" b="1" kern="1200">
                <a:solidFill>
                  <a:schemeClr val="tx1"/>
                </a:solidFill>
                <a:effectLst/>
                <a:latin typeface="+mn-lt"/>
                <a:ea typeface="+mn-ea"/>
                <a:cs typeface="+mn-cs"/>
              </a:rPr>
              <a:t> </a:t>
            </a:r>
            <a:r>
              <a:rPr lang="es-MX" sz="900" kern="1200">
                <a:solidFill>
                  <a:schemeClr val="tx1"/>
                </a:solidFill>
                <a:effectLst/>
                <a:latin typeface="+mn-lt"/>
                <a:ea typeface="+mn-ea"/>
                <a:cs typeface="+mn-cs"/>
              </a:rPr>
              <a:t>thẻ </a:t>
            </a:r>
            <a:r>
              <a:rPr lang="es-MX" sz="900" b="1" kern="1200">
                <a:solidFill>
                  <a:schemeClr val="tx1"/>
                </a:solidFill>
                <a:effectLst/>
                <a:latin typeface="+mn-lt"/>
                <a:ea typeface="+mn-ea"/>
                <a:cs typeface="+mn-cs"/>
              </a:rPr>
              <a:t>Design</a:t>
            </a:r>
            <a:r>
              <a:rPr lang="es-MX" sz="900" kern="1200">
                <a:solidFill>
                  <a:schemeClr val="tx1"/>
                </a:solidFill>
                <a:effectLst/>
                <a:latin typeface="+mn-lt"/>
                <a:ea typeface="+mn-ea"/>
                <a:cs typeface="+mn-cs"/>
              </a:rPr>
              <a:t>, nhóm </a:t>
            </a:r>
            <a:r>
              <a:rPr lang="es-MX" sz="900" b="1" kern="1200">
                <a:solidFill>
                  <a:schemeClr val="tx1"/>
                </a:solidFill>
                <a:effectLst/>
                <a:latin typeface="+mn-lt"/>
                <a:ea typeface="+mn-ea"/>
                <a:cs typeface="+mn-cs"/>
              </a:rPr>
              <a:t>Table</a:t>
            </a:r>
            <a:r>
              <a:rPr lang="es-MX" sz="900" kern="1200">
                <a:solidFill>
                  <a:schemeClr val="tx1"/>
                </a:solidFill>
                <a:effectLst/>
                <a:latin typeface="+mn-lt"/>
                <a:ea typeface="+mn-ea"/>
                <a:cs typeface="+mn-cs"/>
              </a:rPr>
              <a:t>.</a:t>
            </a:r>
          </a:p>
          <a:p>
            <a:pPr marL="0" lvl="0" indent="0">
              <a:buFont typeface="Arial" panose="020B0604020202020204" pitchFamily="34" charset="0"/>
              <a:buNone/>
            </a:pP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Xóa tất cả định dạng được áp dụng cho bảng hiện tại:</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Trong nhóm thẻ </a:t>
            </a:r>
            <a:r>
              <a:rPr lang="en-US" sz="900" b="1" kern="1200">
                <a:solidFill>
                  <a:schemeClr val="tx1"/>
                </a:solidFill>
                <a:effectLst/>
                <a:latin typeface="+mn-lt"/>
                <a:ea typeface="+mn-ea"/>
                <a:cs typeface="+mn-cs"/>
              </a:rPr>
              <a:t>Table Tools</a:t>
            </a:r>
            <a:r>
              <a:rPr lang="en-US" sz="900" kern="1200">
                <a:solidFill>
                  <a:schemeClr val="tx1"/>
                </a:solidFill>
                <a:effectLst/>
                <a:latin typeface="+mn-lt"/>
                <a:ea typeface="+mn-ea"/>
                <a:cs typeface="+mn-cs"/>
              </a:rPr>
              <a:t>,</a:t>
            </a:r>
            <a:r>
              <a:rPr lang="en-US" sz="900" b="1" kern="1200">
                <a:solidFill>
                  <a:schemeClr val="tx1"/>
                </a:solidFill>
                <a:effectLst/>
                <a:latin typeface="+mn-lt"/>
                <a:ea typeface="+mn-ea"/>
                <a:cs typeface="+mn-cs"/>
              </a:rPr>
              <a:t> </a:t>
            </a:r>
            <a:r>
              <a:rPr lang="en-US" sz="900" kern="1200">
                <a:solidFill>
                  <a:schemeClr val="tx1"/>
                </a:solidFill>
                <a:effectLst/>
                <a:latin typeface="+mn-lt"/>
                <a:ea typeface="+mn-ea"/>
                <a:cs typeface="+mn-cs"/>
              </a:rPr>
              <a:t>thẻ </a:t>
            </a:r>
            <a:r>
              <a:rPr lang="en-US" sz="900" b="1" kern="1200">
                <a:solidFill>
                  <a:schemeClr val="tx1"/>
                </a:solidFill>
                <a:effectLst/>
                <a:latin typeface="+mn-lt"/>
                <a:ea typeface="+mn-ea"/>
                <a:cs typeface="+mn-cs"/>
              </a:rPr>
              <a:t>Design</a:t>
            </a:r>
            <a:r>
              <a:rPr lang="en-US" sz="900" kern="1200">
                <a:solidFill>
                  <a:schemeClr val="tx1"/>
                </a:solidFill>
                <a:effectLst/>
                <a:latin typeface="+mn-lt"/>
                <a:ea typeface="+mn-ea"/>
                <a:cs typeface="+mn-cs"/>
              </a:rPr>
              <a:t>, nhóm </a:t>
            </a:r>
            <a:r>
              <a:rPr lang="en-US" sz="900" b="1" kern="1200">
                <a:solidFill>
                  <a:schemeClr val="tx1"/>
                </a:solidFill>
                <a:effectLst/>
                <a:latin typeface="+mn-lt"/>
                <a:ea typeface="+mn-ea"/>
                <a:cs typeface="+mn-cs"/>
              </a:rPr>
              <a:t>Table Style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More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Clear Table</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38</a:t>
            </a:fld>
            <a:endParaRPr lang="en-US"/>
          </a:p>
        </p:txBody>
      </p:sp>
    </p:spTree>
    <p:extLst>
      <p:ext uri="{BB962C8B-B14F-4D97-AF65-F5344CB8AC3E}">
        <p14:creationId xmlns:p14="http://schemas.microsoft.com/office/powerpoint/2010/main" val="2810069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Căn chỉnh văn bản theo chiều ngang (trái, giữa hoặc phải):</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Trong nhóm thẻ </a:t>
            </a:r>
            <a:r>
              <a:rPr lang="es-MX" sz="900" b="1" kern="1200">
                <a:solidFill>
                  <a:schemeClr val="tx1"/>
                </a:solidFill>
                <a:effectLst/>
                <a:latin typeface="+mn-lt"/>
                <a:ea typeface="+mn-ea"/>
                <a:cs typeface="+mn-cs"/>
              </a:rPr>
              <a:t>Table Tools</a:t>
            </a:r>
            <a:r>
              <a:rPr lang="es-MX" sz="900" kern="1200">
                <a:solidFill>
                  <a:schemeClr val="tx1"/>
                </a:solidFill>
                <a:effectLst/>
                <a:latin typeface="+mn-lt"/>
                <a:ea typeface="+mn-ea"/>
                <a:cs typeface="+mn-cs"/>
              </a:rPr>
              <a:t>,</a:t>
            </a:r>
            <a:r>
              <a:rPr lang="es-MX" sz="900" b="1" kern="1200">
                <a:solidFill>
                  <a:schemeClr val="tx1"/>
                </a:solidFill>
                <a:effectLst/>
                <a:latin typeface="+mn-lt"/>
                <a:ea typeface="+mn-ea"/>
                <a:cs typeface="+mn-cs"/>
              </a:rPr>
              <a:t> </a:t>
            </a:r>
            <a:r>
              <a:rPr lang="es-MX" sz="900" kern="1200">
                <a:solidFill>
                  <a:schemeClr val="tx1"/>
                </a:solidFill>
                <a:effectLst/>
                <a:latin typeface="+mn-lt"/>
                <a:ea typeface="+mn-ea"/>
                <a:cs typeface="+mn-cs"/>
              </a:rPr>
              <a:t>thẻ </a:t>
            </a:r>
            <a:r>
              <a:rPr lang="es-MX" sz="900" b="1" kern="1200">
                <a:solidFill>
                  <a:schemeClr val="tx1"/>
                </a:solidFill>
                <a:effectLst/>
                <a:latin typeface="+mn-lt"/>
                <a:ea typeface="+mn-ea"/>
                <a:cs typeface="+mn-cs"/>
              </a:rPr>
              <a:t>Layout</a:t>
            </a:r>
            <a:r>
              <a:rPr lang="es-MX" sz="900" kern="1200">
                <a:solidFill>
                  <a:schemeClr val="tx1"/>
                </a:solidFill>
                <a:effectLst/>
                <a:latin typeface="+mn-lt"/>
                <a:ea typeface="+mn-ea"/>
                <a:cs typeface="+mn-cs"/>
              </a:rPr>
              <a:t>, nhóm </a:t>
            </a:r>
            <a:r>
              <a:rPr lang="es-MX" sz="900" b="1" kern="1200">
                <a:solidFill>
                  <a:schemeClr val="tx1"/>
                </a:solidFill>
                <a:effectLst/>
                <a:latin typeface="+mn-lt"/>
                <a:ea typeface="+mn-ea"/>
                <a:cs typeface="+mn-cs"/>
              </a:rPr>
              <a:t>Alignment</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rPr>
              <a:t>nhấp vào nút căn chỉnh ngang phù hợp.</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Sử dụng các tùy chọn căn chỉnh trong nhóm </a:t>
            </a:r>
            <a:r>
              <a:rPr lang="es-MX" sz="900" b="1" kern="1200">
                <a:solidFill>
                  <a:schemeClr val="tx1"/>
                </a:solidFill>
                <a:effectLst/>
                <a:latin typeface="+mn-lt"/>
                <a:ea typeface="+mn-ea"/>
                <a:cs typeface="+mn-cs"/>
              </a:rPr>
              <a:t>Paragraph</a:t>
            </a:r>
            <a:r>
              <a:rPr lang="es-MX" sz="900" kern="1200">
                <a:solidFill>
                  <a:schemeClr val="tx1"/>
                </a:solidFill>
                <a:effectLst/>
                <a:latin typeface="+mn-lt"/>
                <a:ea typeface="+mn-ea"/>
                <a:cs typeface="+mn-cs"/>
              </a:rPr>
              <a:t> trên thẻ Home.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thanh Mini Toolbar, nhấp vào loại căn chỉnh bạn muốn sử dụng.</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Nhấn phím tắt thích hợp cho loại căn chỉnh, như sau:</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a:effectLst/>
              </a:rPr>
              <a:t>Canh trái: </a:t>
            </a:r>
            <a:r>
              <a:rPr lang="es-MX" b="1">
                <a:effectLst/>
              </a:rPr>
              <a:t>CTRL + L</a:t>
            </a:r>
            <a:endParaRPr lang="en-US">
              <a:effectLst/>
            </a:endParaRPr>
          </a:p>
          <a:p>
            <a:pPr marL="171450" lvl="0" indent="-171450">
              <a:buFont typeface="Arial" panose="020B0604020202020204" pitchFamily="34" charset="0"/>
              <a:buChar char="•"/>
            </a:pPr>
            <a:r>
              <a:rPr lang="es-MX">
                <a:effectLst/>
              </a:rPr>
              <a:t>Canh trung tâm: </a:t>
            </a:r>
            <a:r>
              <a:rPr lang="es-MX" b="1">
                <a:effectLst/>
              </a:rPr>
              <a:t>CTRL + E</a:t>
            </a:r>
            <a:endParaRPr lang="en-US">
              <a:effectLst/>
            </a:endParaRPr>
          </a:p>
          <a:p>
            <a:pPr marL="171450" lvl="0" indent="-171450">
              <a:buFont typeface="Arial" panose="020B0604020202020204" pitchFamily="34" charset="0"/>
              <a:buChar char="•"/>
            </a:pPr>
            <a:r>
              <a:rPr lang="es-MX">
                <a:effectLst/>
              </a:rPr>
              <a:t>Canh phải: </a:t>
            </a:r>
            <a:r>
              <a:rPr lang="es-MX" b="1">
                <a:effectLst/>
              </a:rPr>
              <a:t>CTRL + R</a:t>
            </a:r>
            <a:endParaRPr lang="en-US">
              <a:effectLst/>
            </a:endParaRPr>
          </a:p>
          <a:p>
            <a:pPr lvl="0"/>
            <a:r>
              <a:rPr lang="es-MX" sz="900" b="1" kern="1200">
                <a:solidFill>
                  <a:schemeClr val="tx1"/>
                </a:solidFill>
                <a:effectLst/>
                <a:latin typeface="+mn-lt"/>
                <a:ea typeface="+mn-ea"/>
                <a:cs typeface="+mn-cs"/>
              </a:rPr>
              <a:t>Căn chỉnh dọc:</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Trong nhóm thẻ </a:t>
            </a:r>
            <a:r>
              <a:rPr lang="es-MX" sz="900" b="1" kern="1200">
                <a:solidFill>
                  <a:schemeClr val="tx1"/>
                </a:solidFill>
                <a:effectLst/>
                <a:latin typeface="+mn-lt"/>
                <a:ea typeface="+mn-ea"/>
                <a:cs typeface="+mn-cs"/>
              </a:rPr>
              <a:t>Table Tools</a:t>
            </a:r>
            <a:r>
              <a:rPr lang="es-MX" sz="900" kern="1200">
                <a:solidFill>
                  <a:schemeClr val="tx1"/>
                </a:solidFill>
                <a:effectLst/>
                <a:latin typeface="+mn-lt"/>
                <a:ea typeface="+mn-ea"/>
                <a:cs typeface="+mn-cs"/>
              </a:rPr>
              <a:t>,</a:t>
            </a:r>
            <a:r>
              <a:rPr lang="es-MX" sz="900" b="1" kern="1200">
                <a:solidFill>
                  <a:schemeClr val="tx1"/>
                </a:solidFill>
                <a:effectLst/>
                <a:latin typeface="+mn-lt"/>
                <a:ea typeface="+mn-ea"/>
                <a:cs typeface="+mn-cs"/>
              </a:rPr>
              <a:t> </a:t>
            </a:r>
            <a:r>
              <a:rPr lang="es-MX" sz="900" kern="1200">
                <a:solidFill>
                  <a:schemeClr val="tx1"/>
                </a:solidFill>
                <a:effectLst/>
                <a:latin typeface="+mn-lt"/>
                <a:ea typeface="+mn-ea"/>
                <a:cs typeface="+mn-cs"/>
              </a:rPr>
              <a:t>thẻ </a:t>
            </a:r>
            <a:r>
              <a:rPr lang="es-MX" sz="900" b="1" kern="1200">
                <a:solidFill>
                  <a:schemeClr val="tx1"/>
                </a:solidFill>
                <a:effectLst/>
                <a:latin typeface="+mn-lt"/>
                <a:ea typeface="+mn-ea"/>
                <a:cs typeface="+mn-cs"/>
              </a:rPr>
              <a:t>Layout</a:t>
            </a:r>
            <a:r>
              <a:rPr lang="es-MX" sz="900" kern="1200">
                <a:solidFill>
                  <a:schemeClr val="tx1"/>
                </a:solidFill>
                <a:effectLst/>
                <a:latin typeface="+mn-lt"/>
                <a:ea typeface="+mn-ea"/>
                <a:cs typeface="+mn-cs"/>
              </a:rPr>
              <a:t>, nhóm </a:t>
            </a:r>
            <a:r>
              <a:rPr lang="es-MX" sz="900" b="1" kern="1200">
                <a:solidFill>
                  <a:schemeClr val="tx1"/>
                </a:solidFill>
                <a:effectLst/>
                <a:latin typeface="+mn-lt"/>
                <a:ea typeface="+mn-ea"/>
                <a:cs typeface="+mn-cs"/>
              </a:rPr>
              <a:t>Alignment</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rPr>
              <a:t>nhấp vào nút căn chỉnh dọc phù hợp.</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a:t>
            </a:r>
            <a:r>
              <a:rPr lang="es-MX" sz="900" b="1" kern="1200">
                <a:solidFill>
                  <a:schemeClr val="tx1"/>
                </a:solidFill>
                <a:effectLst/>
                <a:latin typeface="+mn-lt"/>
                <a:ea typeface="+mn-ea"/>
                <a:cs typeface="+mn-cs"/>
              </a:rPr>
              <a:t>Home</a:t>
            </a:r>
            <a:r>
              <a:rPr lang="es-MX" sz="900" kern="1200">
                <a:solidFill>
                  <a:schemeClr val="tx1"/>
                </a:solidFill>
                <a:effectLst/>
                <a:latin typeface="+mn-lt"/>
                <a:ea typeface="+mn-ea"/>
                <a:cs typeface="+mn-cs"/>
              </a:rPr>
              <a:t>, nhóm </a:t>
            </a:r>
            <a:r>
              <a:rPr lang="es-MX" sz="900" b="1" kern="1200">
                <a:solidFill>
                  <a:schemeClr val="tx1"/>
                </a:solidFill>
                <a:effectLst/>
                <a:latin typeface="+mn-lt"/>
                <a:ea typeface="+mn-ea"/>
                <a:cs typeface="+mn-cs"/>
              </a:rPr>
              <a:t>Paragraph</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Align Text</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chuột phải vào bảng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vào </a:t>
            </a:r>
            <a:r>
              <a:rPr lang="en-US" sz="900" b="1" kern="1200">
                <a:solidFill>
                  <a:schemeClr val="tx1"/>
                </a:solidFill>
                <a:effectLst/>
                <a:latin typeface="+mn-lt"/>
                <a:ea typeface="+mn-ea"/>
                <a:cs typeface="+mn-cs"/>
              </a:rPr>
              <a:t>Format Shape </a:t>
            </a:r>
            <a:r>
              <a:rPr lang="en-US" sz="900" kern="1200">
                <a:solidFill>
                  <a:schemeClr val="tx1"/>
                </a:solidFill>
                <a:effectLst/>
                <a:latin typeface="+mn-lt"/>
                <a:ea typeface="+mn-ea"/>
                <a:cs typeface="+mn-cs"/>
                <a:sym typeface="Wingdings" panose="05000000000000000000" pitchFamily="2" charset="2"/>
              </a:rPr>
              <a:t></a:t>
            </a:r>
            <a:r>
              <a:rPr lang="en-US" sz="900" b="1" kern="1200">
                <a:solidFill>
                  <a:schemeClr val="tx1"/>
                </a:solidFill>
                <a:effectLst/>
                <a:latin typeface="+mn-lt"/>
                <a:ea typeface="+mn-ea"/>
                <a:cs typeface="+mn-cs"/>
              </a:rPr>
              <a:t> </a:t>
            </a:r>
            <a:r>
              <a:rPr lang="es-MX" sz="900" kern="1200">
                <a:solidFill>
                  <a:schemeClr val="tx1"/>
                </a:solidFill>
                <a:effectLst/>
                <a:latin typeface="+mn-lt"/>
                <a:ea typeface="+mn-ea"/>
                <a:cs typeface="+mn-cs"/>
              </a:rPr>
              <a:t>trong ngăn </a:t>
            </a:r>
            <a:r>
              <a:rPr lang="en-US" sz="900" kern="1200">
                <a:solidFill>
                  <a:schemeClr val="tx1"/>
                </a:solidFill>
                <a:effectLst/>
                <a:latin typeface="+mn-lt"/>
                <a:ea typeface="+mn-ea"/>
                <a:cs typeface="+mn-cs"/>
              </a:rPr>
              <a:t>Format Shape</a:t>
            </a:r>
            <a:r>
              <a:rPr lang="es-MX"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Text Options </a:t>
            </a:r>
            <a:r>
              <a:rPr lang="en-US" sz="900" kern="1200">
                <a:solidFill>
                  <a:schemeClr val="tx1"/>
                </a:solidFill>
                <a:effectLst/>
                <a:latin typeface="+mn-lt"/>
                <a:ea typeface="+mn-ea"/>
                <a:cs typeface="+mn-cs"/>
                <a:sym typeface="Wingdings" panose="05000000000000000000" pitchFamily="2" charset="2"/>
              </a:rPr>
              <a:t></a:t>
            </a:r>
            <a:r>
              <a:rPr lang="en-US" sz="900" b="1" kern="1200">
                <a:solidFill>
                  <a:schemeClr val="tx1"/>
                </a:solidFill>
                <a:effectLst/>
                <a:latin typeface="+mn-lt"/>
                <a:ea typeface="+mn-ea"/>
                <a:cs typeface="+mn-cs"/>
              </a:rPr>
              <a:t> </a:t>
            </a:r>
            <a:r>
              <a:rPr lang="es-MX" sz="900" kern="1200">
                <a:solidFill>
                  <a:schemeClr val="tx1"/>
                </a:solidFill>
                <a:effectLst/>
                <a:latin typeface="+mn-lt"/>
                <a:ea typeface="+mn-ea"/>
                <a:cs typeface="+mn-cs"/>
              </a:rPr>
              <a:t>bấm </a:t>
            </a:r>
            <a:r>
              <a:rPr lang="en-US" sz="900" b="1" kern="1200">
                <a:solidFill>
                  <a:schemeClr val="tx1"/>
                </a:solidFill>
                <a:effectLst/>
                <a:latin typeface="+mn-lt"/>
                <a:ea typeface="+mn-ea"/>
                <a:cs typeface="+mn-cs"/>
              </a:rPr>
              <a:t>Text Box</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s-MX" sz="900" kern="1200">
                <a:solidFill>
                  <a:schemeClr val="tx1"/>
                </a:solidFill>
                <a:effectLst/>
                <a:latin typeface="+mn-lt"/>
                <a:ea typeface="+mn-ea"/>
                <a:cs typeface="+mn-cs"/>
              </a:rPr>
              <a:t>Trong nhóm thẻ </a:t>
            </a:r>
            <a:r>
              <a:rPr lang="en-US" sz="900" b="1" kern="1200">
                <a:solidFill>
                  <a:schemeClr val="tx1"/>
                </a:solidFill>
                <a:effectLst/>
                <a:latin typeface="+mn-lt"/>
                <a:ea typeface="+mn-ea"/>
                <a:cs typeface="+mn-cs"/>
              </a:rPr>
              <a:t>Table Tools</a:t>
            </a:r>
            <a:r>
              <a:rPr lang="en-US" sz="900" kern="1200">
                <a:solidFill>
                  <a:schemeClr val="tx1"/>
                </a:solidFill>
                <a:effectLst/>
                <a:latin typeface="+mn-lt"/>
                <a:ea typeface="+mn-ea"/>
                <a:cs typeface="+mn-cs"/>
              </a:rPr>
              <a:t>,</a:t>
            </a:r>
            <a:r>
              <a:rPr lang="en-US" sz="900" b="1" kern="1200">
                <a:solidFill>
                  <a:schemeClr val="tx1"/>
                </a:solidFill>
                <a:effectLst/>
                <a:latin typeface="+mn-lt"/>
                <a:ea typeface="+mn-ea"/>
                <a:cs typeface="+mn-cs"/>
              </a:rPr>
              <a:t> </a:t>
            </a:r>
            <a:r>
              <a:rPr lang="en-US" sz="900" kern="1200">
                <a:solidFill>
                  <a:schemeClr val="tx1"/>
                </a:solidFill>
                <a:effectLst/>
                <a:latin typeface="+mn-lt"/>
                <a:ea typeface="+mn-ea"/>
                <a:cs typeface="+mn-cs"/>
              </a:rPr>
              <a:t>thẻ </a:t>
            </a:r>
            <a:r>
              <a:rPr lang="en-US" sz="900" b="1" kern="1200">
                <a:solidFill>
                  <a:schemeClr val="tx1"/>
                </a:solidFill>
                <a:effectLst/>
                <a:latin typeface="+mn-lt"/>
                <a:ea typeface="+mn-ea"/>
                <a:cs typeface="+mn-cs"/>
              </a:rPr>
              <a:t>Layout</a:t>
            </a:r>
            <a:r>
              <a:rPr lang="en-US" sz="900" kern="1200">
                <a:solidFill>
                  <a:schemeClr val="tx1"/>
                </a:solidFill>
                <a:effectLst/>
                <a:latin typeface="+mn-lt"/>
                <a:ea typeface="+mn-ea"/>
                <a:cs typeface="+mn-cs"/>
              </a:rPr>
              <a:t>, nhóm </a:t>
            </a:r>
            <a:r>
              <a:rPr lang="en-US" sz="900" b="1" kern="1200">
                <a:solidFill>
                  <a:schemeClr val="tx1"/>
                </a:solidFill>
                <a:effectLst/>
                <a:latin typeface="+mn-lt"/>
                <a:ea typeface="+mn-ea"/>
                <a:cs typeface="+mn-cs"/>
              </a:rPr>
              <a:t>Alignment</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rPr>
              <a:t>bấm vào </a:t>
            </a:r>
            <a:r>
              <a:rPr lang="en-US" sz="900" b="1" kern="1200">
                <a:solidFill>
                  <a:schemeClr val="tx1"/>
                </a:solidFill>
                <a:effectLst/>
                <a:latin typeface="+mn-lt"/>
                <a:ea typeface="+mn-ea"/>
                <a:cs typeface="+mn-cs"/>
              </a:rPr>
              <a:t>Cell Margins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rPr>
              <a:t>bấm vào </a:t>
            </a:r>
            <a:r>
              <a:rPr lang="en-US" sz="900" b="1" kern="1200">
                <a:solidFill>
                  <a:schemeClr val="tx1"/>
                </a:solidFill>
                <a:effectLst/>
                <a:latin typeface="+mn-lt"/>
                <a:ea typeface="+mn-ea"/>
                <a:cs typeface="+mn-cs"/>
              </a:rPr>
              <a:t>Custom Margins</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39</a:t>
            </a:fld>
            <a:endParaRPr lang="en-US"/>
          </a:p>
        </p:txBody>
      </p:sp>
    </p:spTree>
    <p:extLst>
      <p:ext uri="{BB962C8B-B14F-4D97-AF65-F5344CB8AC3E}">
        <p14:creationId xmlns:p14="http://schemas.microsoft.com/office/powerpoint/2010/main" val="37938318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Thay đổi hướng văn bản:</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Trong nhóm thẻ </a:t>
            </a:r>
            <a:r>
              <a:rPr lang="en-US" sz="900" b="1" kern="1200">
                <a:solidFill>
                  <a:schemeClr val="tx1"/>
                </a:solidFill>
                <a:effectLst/>
                <a:latin typeface="+mn-lt"/>
                <a:ea typeface="+mn-ea"/>
                <a:cs typeface="+mn-cs"/>
              </a:rPr>
              <a:t>Table Tools</a:t>
            </a:r>
            <a:r>
              <a:rPr lang="en-US" sz="900" kern="1200">
                <a:solidFill>
                  <a:schemeClr val="tx1"/>
                </a:solidFill>
                <a:effectLst/>
                <a:latin typeface="+mn-lt"/>
                <a:ea typeface="+mn-ea"/>
                <a:cs typeface="+mn-cs"/>
              </a:rPr>
              <a:t>,</a:t>
            </a:r>
            <a:r>
              <a:rPr lang="en-US" sz="900" b="1" kern="1200">
                <a:solidFill>
                  <a:schemeClr val="tx1"/>
                </a:solidFill>
                <a:effectLst/>
                <a:latin typeface="+mn-lt"/>
                <a:ea typeface="+mn-ea"/>
                <a:cs typeface="+mn-cs"/>
              </a:rPr>
              <a:t> </a:t>
            </a:r>
            <a:r>
              <a:rPr lang="en-US" sz="900" kern="1200">
                <a:solidFill>
                  <a:schemeClr val="tx1"/>
                </a:solidFill>
                <a:effectLst/>
                <a:latin typeface="+mn-lt"/>
                <a:ea typeface="+mn-ea"/>
                <a:cs typeface="+mn-cs"/>
              </a:rPr>
              <a:t>thẻ </a:t>
            </a:r>
            <a:r>
              <a:rPr lang="en-US" sz="900" b="1" kern="1200">
                <a:solidFill>
                  <a:schemeClr val="tx1"/>
                </a:solidFill>
                <a:effectLst/>
                <a:latin typeface="+mn-lt"/>
                <a:ea typeface="+mn-ea"/>
                <a:cs typeface="+mn-cs"/>
              </a:rPr>
              <a:t>Layout</a:t>
            </a:r>
            <a:r>
              <a:rPr lang="en-US" sz="900" kern="1200">
                <a:solidFill>
                  <a:schemeClr val="tx1"/>
                </a:solidFill>
                <a:effectLst/>
                <a:latin typeface="+mn-lt"/>
                <a:ea typeface="+mn-ea"/>
                <a:cs typeface="+mn-cs"/>
              </a:rPr>
              <a:t>, nhóm </a:t>
            </a:r>
            <a:r>
              <a:rPr lang="en-US" sz="900" b="1" kern="1200">
                <a:solidFill>
                  <a:schemeClr val="tx1"/>
                </a:solidFill>
                <a:effectLst/>
                <a:latin typeface="+mn-lt"/>
                <a:ea typeface="+mn-ea"/>
                <a:cs typeface="+mn-cs"/>
              </a:rPr>
              <a:t>Alignment</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rPr>
              <a:t>bấm </a:t>
            </a:r>
            <a:r>
              <a:rPr lang="en-US" sz="900" b="1" kern="1200">
                <a:solidFill>
                  <a:schemeClr val="tx1"/>
                </a:solidFill>
                <a:effectLst/>
                <a:latin typeface="+mn-lt"/>
                <a:ea typeface="+mn-ea"/>
                <a:cs typeface="+mn-cs"/>
              </a:rPr>
              <a:t>Text Direction.</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a:t>
            </a:r>
            <a:r>
              <a:rPr lang="es-MX" sz="900" b="1" kern="1200">
                <a:solidFill>
                  <a:schemeClr val="tx1"/>
                </a:solidFill>
                <a:effectLst/>
                <a:latin typeface="+mn-lt"/>
                <a:ea typeface="+mn-ea"/>
                <a:cs typeface="+mn-cs"/>
              </a:rPr>
              <a:t>Home</a:t>
            </a:r>
            <a:r>
              <a:rPr lang="es-MX" sz="900" kern="1200">
                <a:solidFill>
                  <a:schemeClr val="tx1"/>
                </a:solidFill>
                <a:effectLst/>
                <a:latin typeface="+mn-lt"/>
                <a:ea typeface="+mn-ea"/>
                <a:cs typeface="+mn-cs"/>
              </a:rPr>
              <a:t>, nhóm </a:t>
            </a:r>
            <a:r>
              <a:rPr lang="es-MX" sz="900" b="1" kern="1200">
                <a:solidFill>
                  <a:schemeClr val="tx1"/>
                </a:solidFill>
                <a:effectLst/>
                <a:latin typeface="+mn-lt"/>
                <a:ea typeface="+mn-ea"/>
                <a:cs typeface="+mn-cs"/>
              </a:rPr>
              <a:t>Paragraph</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Text Direction.</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chuột phải vào bảng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vào </a:t>
            </a:r>
            <a:r>
              <a:rPr lang="en-US" sz="900" b="1" kern="1200">
                <a:solidFill>
                  <a:schemeClr val="tx1"/>
                </a:solidFill>
                <a:effectLst/>
                <a:latin typeface="+mn-lt"/>
                <a:ea typeface="+mn-ea"/>
                <a:cs typeface="+mn-cs"/>
              </a:rPr>
              <a:t>Format Shape </a:t>
            </a:r>
            <a:r>
              <a:rPr lang="en-US" sz="900" kern="1200">
                <a:solidFill>
                  <a:schemeClr val="tx1"/>
                </a:solidFill>
                <a:effectLst/>
                <a:latin typeface="+mn-lt"/>
                <a:ea typeface="+mn-ea"/>
                <a:cs typeface="+mn-cs"/>
                <a:sym typeface="Wingdings" panose="05000000000000000000" pitchFamily="2" charset="2"/>
              </a:rPr>
              <a:t></a:t>
            </a:r>
            <a:r>
              <a:rPr lang="en-US" sz="900" b="1" kern="1200">
                <a:solidFill>
                  <a:schemeClr val="tx1"/>
                </a:solidFill>
                <a:effectLst/>
                <a:latin typeface="+mn-lt"/>
                <a:ea typeface="+mn-ea"/>
                <a:cs typeface="+mn-cs"/>
              </a:rPr>
              <a:t> </a:t>
            </a:r>
            <a:r>
              <a:rPr lang="es-MX" sz="900" kern="1200">
                <a:solidFill>
                  <a:schemeClr val="tx1"/>
                </a:solidFill>
                <a:effectLst/>
                <a:latin typeface="+mn-lt"/>
                <a:ea typeface="+mn-ea"/>
                <a:cs typeface="+mn-cs"/>
              </a:rPr>
              <a:t>trong ngăn </a:t>
            </a:r>
            <a:r>
              <a:rPr lang="en-US" sz="900" kern="1200">
                <a:solidFill>
                  <a:schemeClr val="tx1"/>
                </a:solidFill>
                <a:effectLst/>
                <a:latin typeface="+mn-lt"/>
                <a:ea typeface="+mn-ea"/>
                <a:cs typeface="+mn-cs"/>
              </a:rPr>
              <a:t>Format Shape</a:t>
            </a:r>
            <a:r>
              <a:rPr lang="es-MX"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Text Options </a:t>
            </a:r>
            <a:r>
              <a:rPr lang="en-US" sz="900" kern="1200">
                <a:solidFill>
                  <a:schemeClr val="tx1"/>
                </a:solidFill>
                <a:effectLst/>
                <a:latin typeface="+mn-lt"/>
                <a:ea typeface="+mn-ea"/>
                <a:cs typeface="+mn-cs"/>
                <a:sym typeface="Wingdings" panose="05000000000000000000" pitchFamily="2" charset="2"/>
              </a:rPr>
              <a:t></a:t>
            </a:r>
            <a:r>
              <a:rPr lang="en-US" sz="900" b="1" kern="1200">
                <a:solidFill>
                  <a:schemeClr val="tx1"/>
                </a:solidFill>
                <a:effectLst/>
                <a:latin typeface="+mn-lt"/>
                <a:ea typeface="+mn-ea"/>
                <a:cs typeface="+mn-cs"/>
              </a:rPr>
              <a:t> </a:t>
            </a:r>
            <a:r>
              <a:rPr lang="es-MX" sz="900" kern="1200">
                <a:solidFill>
                  <a:schemeClr val="tx1"/>
                </a:solidFill>
                <a:effectLst/>
                <a:latin typeface="+mn-lt"/>
                <a:ea typeface="+mn-ea"/>
                <a:cs typeface="+mn-cs"/>
              </a:rPr>
              <a:t>bấm </a:t>
            </a:r>
            <a:r>
              <a:rPr lang="en-US" sz="900" b="1" kern="1200">
                <a:solidFill>
                  <a:schemeClr val="tx1"/>
                </a:solidFill>
                <a:effectLst/>
                <a:latin typeface="+mn-lt"/>
                <a:ea typeface="+mn-ea"/>
                <a:cs typeface="+mn-cs"/>
              </a:rPr>
              <a:t>Text Box</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s-MX" sz="900" kern="1200">
                <a:solidFill>
                  <a:schemeClr val="tx1"/>
                </a:solidFill>
                <a:effectLst/>
                <a:latin typeface="+mn-lt"/>
                <a:ea typeface="+mn-ea"/>
                <a:cs typeface="+mn-cs"/>
              </a:rPr>
              <a:t>Trong nhóm thẻ </a:t>
            </a:r>
            <a:r>
              <a:rPr lang="en-US" sz="900" b="1" kern="1200">
                <a:solidFill>
                  <a:schemeClr val="tx1"/>
                </a:solidFill>
                <a:effectLst/>
                <a:latin typeface="+mn-lt"/>
                <a:ea typeface="+mn-ea"/>
                <a:cs typeface="+mn-cs"/>
              </a:rPr>
              <a:t>Table Tools</a:t>
            </a:r>
            <a:r>
              <a:rPr lang="en-US" sz="900" kern="1200">
                <a:solidFill>
                  <a:schemeClr val="tx1"/>
                </a:solidFill>
                <a:effectLst/>
                <a:latin typeface="+mn-lt"/>
                <a:ea typeface="+mn-ea"/>
                <a:cs typeface="+mn-cs"/>
              </a:rPr>
              <a:t>,</a:t>
            </a:r>
            <a:r>
              <a:rPr lang="en-US" sz="900" b="1" kern="1200">
                <a:solidFill>
                  <a:schemeClr val="tx1"/>
                </a:solidFill>
                <a:effectLst/>
                <a:latin typeface="+mn-lt"/>
                <a:ea typeface="+mn-ea"/>
                <a:cs typeface="+mn-cs"/>
              </a:rPr>
              <a:t> </a:t>
            </a:r>
            <a:r>
              <a:rPr lang="en-US" sz="900" kern="1200">
                <a:solidFill>
                  <a:schemeClr val="tx1"/>
                </a:solidFill>
                <a:effectLst/>
                <a:latin typeface="+mn-lt"/>
                <a:ea typeface="+mn-ea"/>
                <a:cs typeface="+mn-cs"/>
              </a:rPr>
              <a:t>thẻ </a:t>
            </a:r>
            <a:r>
              <a:rPr lang="en-US" sz="900" b="1" kern="1200">
                <a:solidFill>
                  <a:schemeClr val="tx1"/>
                </a:solidFill>
                <a:effectLst/>
                <a:latin typeface="+mn-lt"/>
                <a:ea typeface="+mn-ea"/>
                <a:cs typeface="+mn-cs"/>
              </a:rPr>
              <a:t>Layout</a:t>
            </a:r>
            <a:r>
              <a:rPr lang="en-US" sz="900" kern="1200">
                <a:solidFill>
                  <a:schemeClr val="tx1"/>
                </a:solidFill>
                <a:effectLst/>
                <a:latin typeface="+mn-lt"/>
                <a:ea typeface="+mn-ea"/>
                <a:cs typeface="+mn-cs"/>
              </a:rPr>
              <a:t>, nhóm </a:t>
            </a:r>
            <a:r>
              <a:rPr lang="en-US" sz="900" b="1" kern="1200">
                <a:solidFill>
                  <a:schemeClr val="tx1"/>
                </a:solidFill>
                <a:effectLst/>
                <a:latin typeface="+mn-lt"/>
                <a:ea typeface="+mn-ea"/>
                <a:cs typeface="+mn-cs"/>
              </a:rPr>
              <a:t>Alignment</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rPr>
              <a:t>bấm vào </a:t>
            </a:r>
            <a:r>
              <a:rPr lang="en-US" sz="900" b="1" kern="1200">
                <a:solidFill>
                  <a:schemeClr val="tx1"/>
                </a:solidFill>
                <a:effectLst/>
                <a:latin typeface="+mn-lt"/>
                <a:ea typeface="+mn-ea"/>
                <a:cs typeface="+mn-cs"/>
              </a:rPr>
              <a:t>Cell Margins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rPr>
              <a:t>bấm vào </a:t>
            </a:r>
            <a:r>
              <a:rPr lang="en-US" sz="900" b="1" kern="1200">
                <a:solidFill>
                  <a:schemeClr val="tx1"/>
                </a:solidFill>
                <a:effectLst/>
                <a:latin typeface="+mn-lt"/>
                <a:ea typeface="+mn-ea"/>
                <a:cs typeface="+mn-cs"/>
              </a:rPr>
              <a:t>Custom Margins</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Thay đổi lề ô:</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Trong nhóm thẻ </a:t>
            </a:r>
            <a:r>
              <a:rPr lang="en-US" sz="900" b="1" kern="1200">
                <a:solidFill>
                  <a:schemeClr val="tx1"/>
                </a:solidFill>
                <a:effectLst/>
                <a:latin typeface="+mn-lt"/>
                <a:ea typeface="+mn-ea"/>
                <a:cs typeface="+mn-cs"/>
              </a:rPr>
              <a:t>Table Tools</a:t>
            </a:r>
            <a:r>
              <a:rPr lang="en-US" sz="900" kern="1200">
                <a:solidFill>
                  <a:schemeClr val="tx1"/>
                </a:solidFill>
                <a:effectLst/>
                <a:latin typeface="+mn-lt"/>
                <a:ea typeface="+mn-ea"/>
                <a:cs typeface="+mn-cs"/>
              </a:rPr>
              <a:t>,</a:t>
            </a:r>
            <a:r>
              <a:rPr lang="en-US" sz="900" b="1" kern="1200">
                <a:solidFill>
                  <a:schemeClr val="tx1"/>
                </a:solidFill>
                <a:effectLst/>
                <a:latin typeface="+mn-lt"/>
                <a:ea typeface="+mn-ea"/>
                <a:cs typeface="+mn-cs"/>
              </a:rPr>
              <a:t> </a:t>
            </a:r>
            <a:r>
              <a:rPr lang="en-US" sz="900" kern="1200">
                <a:solidFill>
                  <a:schemeClr val="tx1"/>
                </a:solidFill>
                <a:effectLst/>
                <a:latin typeface="+mn-lt"/>
                <a:ea typeface="+mn-ea"/>
                <a:cs typeface="+mn-cs"/>
              </a:rPr>
              <a:t>thẻ </a:t>
            </a:r>
            <a:r>
              <a:rPr lang="en-US" sz="900" b="1" kern="1200">
                <a:solidFill>
                  <a:schemeClr val="tx1"/>
                </a:solidFill>
                <a:effectLst/>
                <a:latin typeface="+mn-lt"/>
                <a:ea typeface="+mn-ea"/>
                <a:cs typeface="+mn-cs"/>
              </a:rPr>
              <a:t>Layout</a:t>
            </a:r>
            <a:r>
              <a:rPr lang="en-US" sz="900" kern="1200">
                <a:solidFill>
                  <a:schemeClr val="tx1"/>
                </a:solidFill>
                <a:effectLst/>
                <a:latin typeface="+mn-lt"/>
                <a:ea typeface="+mn-ea"/>
                <a:cs typeface="+mn-cs"/>
              </a:rPr>
              <a:t>, nhóm </a:t>
            </a:r>
            <a:r>
              <a:rPr lang="en-US" sz="900" b="1" kern="1200">
                <a:solidFill>
                  <a:schemeClr val="tx1"/>
                </a:solidFill>
                <a:effectLst/>
                <a:latin typeface="+mn-lt"/>
                <a:ea typeface="+mn-ea"/>
                <a:cs typeface="+mn-cs"/>
              </a:rPr>
              <a:t>Alignment</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rPr>
              <a:t>bấm vào </a:t>
            </a:r>
            <a:r>
              <a:rPr lang="en-US" sz="900" b="1" kern="1200">
                <a:solidFill>
                  <a:schemeClr val="tx1"/>
                </a:solidFill>
                <a:effectLst/>
                <a:latin typeface="+mn-lt"/>
                <a:ea typeface="+mn-ea"/>
                <a:cs typeface="+mn-cs"/>
              </a:rPr>
              <a:t>Cell Margins.</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chuột phải vào bảng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vào </a:t>
            </a:r>
            <a:r>
              <a:rPr lang="en-US" sz="900" b="1" kern="1200">
                <a:solidFill>
                  <a:schemeClr val="tx1"/>
                </a:solidFill>
                <a:effectLst/>
                <a:latin typeface="+mn-lt"/>
                <a:ea typeface="+mn-ea"/>
                <a:cs typeface="+mn-cs"/>
              </a:rPr>
              <a:t>Format Shape </a:t>
            </a:r>
            <a:r>
              <a:rPr lang="en-US" sz="900" kern="1200">
                <a:solidFill>
                  <a:schemeClr val="tx1"/>
                </a:solidFill>
                <a:effectLst/>
                <a:latin typeface="+mn-lt"/>
                <a:ea typeface="+mn-ea"/>
                <a:cs typeface="+mn-cs"/>
                <a:sym typeface="Wingdings" panose="05000000000000000000" pitchFamily="2" charset="2"/>
              </a:rPr>
              <a:t></a:t>
            </a:r>
            <a:r>
              <a:rPr lang="en-US" sz="900" b="1" kern="1200">
                <a:solidFill>
                  <a:schemeClr val="tx1"/>
                </a:solidFill>
                <a:effectLst/>
                <a:latin typeface="+mn-lt"/>
                <a:ea typeface="+mn-ea"/>
                <a:cs typeface="+mn-cs"/>
              </a:rPr>
              <a:t> </a:t>
            </a:r>
            <a:r>
              <a:rPr lang="es-MX" sz="900" kern="1200">
                <a:solidFill>
                  <a:schemeClr val="tx1"/>
                </a:solidFill>
                <a:effectLst/>
                <a:latin typeface="+mn-lt"/>
                <a:ea typeface="+mn-ea"/>
                <a:cs typeface="+mn-cs"/>
              </a:rPr>
              <a:t>trong ngăn </a:t>
            </a:r>
            <a:r>
              <a:rPr lang="en-US" sz="900" kern="1200">
                <a:solidFill>
                  <a:schemeClr val="tx1"/>
                </a:solidFill>
                <a:effectLst/>
                <a:latin typeface="+mn-lt"/>
                <a:ea typeface="+mn-ea"/>
                <a:cs typeface="+mn-cs"/>
              </a:rPr>
              <a:t>Format Shape</a:t>
            </a:r>
            <a:r>
              <a:rPr lang="es-MX"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Text Options </a:t>
            </a:r>
            <a:r>
              <a:rPr lang="en-US" sz="900" kern="1200">
                <a:solidFill>
                  <a:schemeClr val="tx1"/>
                </a:solidFill>
                <a:effectLst/>
                <a:latin typeface="+mn-lt"/>
                <a:ea typeface="+mn-ea"/>
                <a:cs typeface="+mn-cs"/>
                <a:sym typeface="Wingdings" panose="05000000000000000000" pitchFamily="2" charset="2"/>
              </a:rPr>
              <a:t></a:t>
            </a:r>
            <a:r>
              <a:rPr lang="en-US" sz="900" b="1" kern="1200">
                <a:solidFill>
                  <a:schemeClr val="tx1"/>
                </a:solidFill>
                <a:effectLst/>
                <a:latin typeface="+mn-lt"/>
                <a:ea typeface="+mn-ea"/>
                <a:cs typeface="+mn-cs"/>
              </a:rPr>
              <a:t> </a:t>
            </a:r>
            <a:r>
              <a:rPr lang="es-MX" sz="900" kern="1200">
                <a:solidFill>
                  <a:schemeClr val="tx1"/>
                </a:solidFill>
                <a:effectLst/>
                <a:latin typeface="+mn-lt"/>
                <a:ea typeface="+mn-ea"/>
                <a:cs typeface="+mn-cs"/>
              </a:rPr>
              <a:t>bấm </a:t>
            </a:r>
            <a:r>
              <a:rPr lang="en-US" sz="900" b="1" kern="1200">
                <a:solidFill>
                  <a:schemeClr val="tx1"/>
                </a:solidFill>
                <a:effectLst/>
                <a:latin typeface="+mn-lt"/>
                <a:ea typeface="+mn-ea"/>
                <a:cs typeface="+mn-cs"/>
              </a:rPr>
              <a:t>Text Box</a:t>
            </a:r>
            <a:r>
              <a:rPr lang="en-US" sz="90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40</a:t>
            </a:fld>
            <a:endParaRPr lang="en-US"/>
          </a:p>
        </p:txBody>
      </p:sp>
    </p:spTree>
    <p:extLst>
      <p:ext uri="{BB962C8B-B14F-4D97-AF65-F5344CB8AC3E}">
        <p14:creationId xmlns:p14="http://schemas.microsoft.com/office/powerpoint/2010/main" val="1820765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41</a:t>
            </a:fld>
            <a:endParaRPr lang="en-US"/>
          </a:p>
        </p:txBody>
      </p:sp>
    </p:spTree>
    <p:extLst>
      <p:ext uri="{BB962C8B-B14F-4D97-AF65-F5344CB8AC3E}">
        <p14:creationId xmlns:p14="http://schemas.microsoft.com/office/powerpoint/2010/main" val="24986860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42</a:t>
            </a:fld>
            <a:endParaRPr lang="en-US"/>
          </a:p>
        </p:txBody>
      </p:sp>
    </p:spTree>
    <p:extLst>
      <p:ext uri="{BB962C8B-B14F-4D97-AF65-F5344CB8AC3E}">
        <p14:creationId xmlns:p14="http://schemas.microsoft.com/office/powerpoint/2010/main" val="26783511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43</a:t>
            </a:fld>
            <a:endParaRPr lang="en-US"/>
          </a:p>
        </p:txBody>
      </p:sp>
    </p:spTree>
    <p:extLst>
      <p:ext uri="{BB962C8B-B14F-4D97-AF65-F5344CB8AC3E}">
        <p14:creationId xmlns:p14="http://schemas.microsoft.com/office/powerpoint/2010/main" val="1497957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Chèn đồ thị vào slide:</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Placeholder nội dung, nhấp vào biểu tượng </a:t>
            </a:r>
            <a:r>
              <a:rPr lang="en-US" sz="900" b="1" kern="1200">
                <a:solidFill>
                  <a:schemeClr val="tx1"/>
                </a:solidFill>
                <a:effectLst/>
                <a:latin typeface="+mn-lt"/>
                <a:ea typeface="+mn-ea"/>
                <a:cs typeface="+mn-cs"/>
              </a:rPr>
              <a:t>Insert Chart</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một slide không có Placeholder nội dung, trên thẻ Insert, trong nhóm Illustrations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vào </a:t>
            </a:r>
            <a:r>
              <a:rPr lang="en-US" sz="900" b="1" kern="1200">
                <a:solidFill>
                  <a:schemeClr val="tx1"/>
                </a:solidFill>
                <a:effectLst/>
                <a:latin typeface="+mn-lt"/>
                <a:ea typeface="+mn-ea"/>
                <a:cs typeface="+mn-cs"/>
              </a:rPr>
              <a:t>Charts</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hộp thoại Insert Charts xuất hiện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loại đồ thị, và kiểu thể hiện mong muốn. Bạn có thể dễ dàng thay đổi loại đồ thị bất cứ lúc nào sau khi đã chèn vào slide.</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6</a:t>
            </a:fld>
            <a:endParaRPr lang="en-US"/>
          </a:p>
        </p:txBody>
      </p:sp>
    </p:spTree>
    <p:extLst>
      <p:ext uri="{BB962C8B-B14F-4D97-AF65-F5344CB8AC3E}">
        <p14:creationId xmlns:p14="http://schemas.microsoft.com/office/powerpoint/2010/main" val="4189418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44</a:t>
            </a:fld>
            <a:endParaRPr lang="en-US"/>
          </a:p>
        </p:txBody>
      </p:sp>
    </p:spTree>
    <p:extLst>
      <p:ext uri="{BB962C8B-B14F-4D97-AF65-F5344CB8AC3E}">
        <p14:creationId xmlns:p14="http://schemas.microsoft.com/office/powerpoint/2010/main" val="7491623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45</a:t>
            </a:fld>
            <a:endParaRPr lang="en-US"/>
          </a:p>
        </p:txBody>
      </p:sp>
    </p:spTree>
    <p:extLst>
      <p:ext uri="{BB962C8B-B14F-4D97-AF65-F5344CB8AC3E}">
        <p14:creationId xmlns:p14="http://schemas.microsoft.com/office/powerpoint/2010/main" val="24283768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46</a:t>
            </a:fld>
            <a:endParaRPr lang="en-US"/>
          </a:p>
        </p:txBody>
      </p:sp>
    </p:spTree>
    <p:extLst>
      <p:ext uri="{BB962C8B-B14F-4D97-AF65-F5344CB8AC3E}">
        <p14:creationId xmlns:p14="http://schemas.microsoft.com/office/powerpoint/2010/main" val="31134224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47</a:t>
            </a:fld>
            <a:endParaRPr lang="en-US"/>
          </a:p>
        </p:txBody>
      </p:sp>
    </p:spTree>
    <p:extLst>
      <p:ext uri="{BB962C8B-B14F-4D97-AF65-F5344CB8AC3E}">
        <p14:creationId xmlns:p14="http://schemas.microsoft.com/office/powerpoint/2010/main" val="37305375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48</a:t>
            </a:fld>
            <a:endParaRPr lang="en-US"/>
          </a:p>
        </p:txBody>
      </p:sp>
    </p:spTree>
    <p:extLst>
      <p:ext uri="{BB962C8B-B14F-4D97-AF65-F5344CB8AC3E}">
        <p14:creationId xmlns:p14="http://schemas.microsoft.com/office/powerpoint/2010/main" val="39693637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49</a:t>
            </a:fld>
            <a:endParaRPr lang="en-US"/>
          </a:p>
        </p:txBody>
      </p:sp>
    </p:spTree>
    <p:extLst>
      <p:ext uri="{BB962C8B-B14F-4D97-AF65-F5344CB8AC3E}">
        <p14:creationId xmlns:p14="http://schemas.microsoft.com/office/powerpoint/2010/main" val="3743483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50</a:t>
            </a:fld>
            <a:endParaRPr lang="en-US"/>
          </a:p>
        </p:txBody>
      </p:sp>
    </p:spTree>
    <p:extLst>
      <p:ext uri="{BB962C8B-B14F-4D97-AF65-F5344CB8AC3E}">
        <p14:creationId xmlns:p14="http://schemas.microsoft.com/office/powerpoint/2010/main" val="13135950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51</a:t>
            </a:fld>
            <a:endParaRPr lang="en-US"/>
          </a:p>
        </p:txBody>
      </p:sp>
    </p:spTree>
    <p:extLst>
      <p:ext uri="{BB962C8B-B14F-4D97-AF65-F5344CB8AC3E}">
        <p14:creationId xmlns:p14="http://schemas.microsoft.com/office/powerpoint/2010/main" val="23465065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52</a:t>
            </a:fld>
            <a:endParaRPr lang="en-US"/>
          </a:p>
        </p:txBody>
      </p:sp>
    </p:spTree>
    <p:extLst>
      <p:ext uri="{BB962C8B-B14F-4D97-AF65-F5344CB8AC3E}">
        <p14:creationId xmlns:p14="http://schemas.microsoft.com/office/powerpoint/2010/main" val="33549467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53</a:t>
            </a:fld>
            <a:endParaRPr lang="en-US"/>
          </a:p>
        </p:txBody>
      </p:sp>
    </p:spTree>
    <p:extLst>
      <p:ext uri="{BB962C8B-B14F-4D97-AF65-F5344CB8AC3E}">
        <p14:creationId xmlns:p14="http://schemas.microsoft.com/office/powerpoint/2010/main" val="2253307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7</a:t>
            </a:fld>
            <a:endParaRPr lang="en-US"/>
          </a:p>
        </p:txBody>
      </p:sp>
    </p:spTree>
    <p:extLst>
      <p:ext uri="{BB962C8B-B14F-4D97-AF65-F5344CB8AC3E}">
        <p14:creationId xmlns:p14="http://schemas.microsoft.com/office/powerpoint/2010/main" val="35984499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54</a:t>
            </a:fld>
            <a:endParaRPr lang="en-US"/>
          </a:p>
        </p:txBody>
      </p:sp>
    </p:spTree>
    <p:extLst>
      <p:ext uri="{BB962C8B-B14F-4D97-AF65-F5344CB8AC3E}">
        <p14:creationId xmlns:p14="http://schemas.microsoft.com/office/powerpoint/2010/main" val="33715199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55</a:t>
            </a:fld>
            <a:endParaRPr lang="en-US"/>
          </a:p>
        </p:txBody>
      </p:sp>
    </p:spTree>
    <p:extLst>
      <p:ext uri="{BB962C8B-B14F-4D97-AF65-F5344CB8AC3E}">
        <p14:creationId xmlns:p14="http://schemas.microsoft.com/office/powerpoint/2010/main" val="1159283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900" b="1" kern="1200">
                <a:solidFill>
                  <a:schemeClr val="tx1"/>
                </a:solidFill>
                <a:effectLst/>
                <a:latin typeface="+mn-lt"/>
                <a:ea typeface="+mn-ea"/>
                <a:cs typeface="+mn-cs"/>
              </a:rPr>
              <a:t>Sau khi chọn loại biểu đồ </a:t>
            </a:r>
            <a:r>
              <a:rPr lang="en-US" sz="900" b="1" kern="1200">
                <a:solidFill>
                  <a:schemeClr val="tx1"/>
                </a:solidFill>
                <a:effectLst/>
                <a:latin typeface="+mn-lt"/>
                <a:ea typeface="+mn-ea"/>
                <a:cs typeface="+mn-cs"/>
                <a:sym typeface="Wingdings" panose="05000000000000000000" pitchFamily="2" charset="2"/>
              </a:rPr>
              <a:t></a:t>
            </a:r>
            <a:r>
              <a:rPr lang="en-US" sz="900" b="1" kern="1200">
                <a:solidFill>
                  <a:schemeClr val="tx1"/>
                </a:solidFill>
                <a:effectLst/>
                <a:latin typeface="+mn-lt"/>
                <a:ea typeface="+mn-ea"/>
                <a:cs typeface="+mn-cs"/>
              </a:rPr>
              <a:t> nhấp vào OK, PowerPoint sẽ hiển cửa sổ l</a:t>
            </a:r>
            <a:r>
              <a:rPr lang="vi-VN" sz="900" b="1" kern="1200">
                <a:solidFill>
                  <a:schemeClr val="tx1"/>
                </a:solidFill>
                <a:effectLst/>
                <a:latin typeface="+mn-lt"/>
                <a:ea typeface="+mn-ea"/>
                <a:cs typeface="+mn-cs"/>
              </a:rPr>
              <a:t>ư</a:t>
            </a:r>
            <a:r>
              <a:rPr lang="en-US" sz="900" b="1" kern="1200">
                <a:solidFill>
                  <a:schemeClr val="tx1"/>
                </a:solidFill>
                <a:effectLst/>
                <a:latin typeface="+mn-lt"/>
                <a:ea typeface="+mn-ea"/>
                <a:cs typeface="+mn-cs"/>
              </a:rPr>
              <a:t>ới dữ liệu:</a:t>
            </a:r>
          </a:p>
          <a:p>
            <a:pPr marL="171450" indent="-171450">
              <a:buFont typeface="Arial" panose="020B0604020202020204" pitchFamily="34" charset="0"/>
              <a:buChar char="•"/>
            </a:pPr>
            <a:r>
              <a:rPr lang="en-US" sz="900" kern="1200">
                <a:solidFill>
                  <a:schemeClr val="tx1"/>
                </a:solidFill>
                <a:effectLst/>
                <a:latin typeface="+mn-lt"/>
                <a:ea typeface="+mn-ea"/>
                <a:cs typeface="+mn-cs"/>
              </a:rPr>
              <a:t>Bạn có thể nhập dữ liệu theo cách thủ công vào cửa sổ lưới dữ liệu hoặc sao chép và dán dữ liệu từ một nguồn khác vào đây. </a:t>
            </a:r>
          </a:p>
          <a:p>
            <a:pPr marL="171450" indent="-171450">
              <a:buFont typeface="Arial" panose="020B0604020202020204" pitchFamily="34" charset="0"/>
              <a:buChar char="•"/>
            </a:pPr>
            <a:r>
              <a:rPr lang="en-US" sz="900" kern="1200">
                <a:solidFill>
                  <a:schemeClr val="tx1"/>
                </a:solidFill>
                <a:effectLst/>
                <a:latin typeface="+mn-lt"/>
                <a:ea typeface="+mn-ea"/>
                <a:cs typeface="+mn-cs"/>
              </a:rPr>
              <a:t>Có thể thay đổi kích thước phạm vi dữ liệu biểu đồ bằng cách kéo góc dưới bên phải của từng vùng để mở rộng hoặc thu hẹp.</a:t>
            </a:r>
          </a:p>
          <a:p>
            <a:pPr marL="171450" lvl="0" indent="-171450">
              <a:buFont typeface="Arial" panose="020B0604020202020204" pitchFamily="34" charset="0"/>
              <a:buChar char="•"/>
            </a:pPr>
            <a:r>
              <a:rPr lang="en-US" sz="900" b="0" kern="1200">
                <a:solidFill>
                  <a:schemeClr val="tx1"/>
                </a:solidFill>
                <a:effectLst/>
                <a:latin typeface="+mn-lt"/>
                <a:ea typeface="+mn-ea"/>
                <a:cs typeface="+mn-cs"/>
              </a:rPr>
              <a:t>Sau khi nhập xong dữ liệu, đóng cửa sổ lưới dữ liệu để xem đồ thị hoàn chỉnh.</a:t>
            </a:r>
          </a:p>
          <a:p>
            <a:pPr marL="171450" indent="-171450">
              <a:buFont typeface="Arial" panose="020B0604020202020204" pitchFamily="34" charset="0"/>
              <a:buChar char="•"/>
            </a:pPr>
            <a:r>
              <a:rPr lang="en-US" sz="900" kern="1200">
                <a:solidFill>
                  <a:schemeClr val="tx1"/>
                </a:solidFill>
                <a:effectLst/>
                <a:latin typeface="+mn-lt"/>
                <a:ea typeface="+mn-ea"/>
                <a:cs typeface="+mn-cs"/>
              </a:rPr>
              <a:t>Bạn có thể mở lại cửa sổ lưới dữ liệu bất cứ lúc nào bằng cách nhấp vào nút </a:t>
            </a:r>
            <a:r>
              <a:rPr lang="en-US" sz="900" b="1" kern="1200">
                <a:solidFill>
                  <a:schemeClr val="tx1"/>
                </a:solidFill>
                <a:effectLst/>
                <a:latin typeface="+mn-lt"/>
                <a:ea typeface="+mn-ea"/>
                <a:cs typeface="+mn-cs"/>
              </a:rPr>
              <a:t>Edit Data</a:t>
            </a:r>
            <a:r>
              <a:rPr lang="en-US" sz="900" kern="1200">
                <a:solidFill>
                  <a:schemeClr val="tx1"/>
                </a:solidFill>
                <a:effectLst/>
                <a:latin typeface="+mn-lt"/>
                <a:ea typeface="+mn-ea"/>
                <a:cs typeface="+mn-cs"/>
              </a:rPr>
              <a:t> trên thanh công cụ.</a:t>
            </a:r>
          </a:p>
          <a:p>
            <a:endParaRPr lang="en-US">
              <a:latin typeface="Times New Roman" panose="02020603050405020304" pitchFamily="18" charset="0"/>
              <a:cs typeface="Times New Roman" panose="02020603050405020304" pitchFamily="18" charset="0"/>
            </a:endParaRPr>
          </a:p>
          <a:p>
            <a:r>
              <a:rPr lang="en-US"/>
              <a:t>Các nút công cụ </a:t>
            </a:r>
          </a:p>
          <a:p>
            <a:pPr marL="171450" indent="-171450">
              <a:buFont typeface="Arial" panose="020B0604020202020204" pitchFamily="34" charset="0"/>
              <a:buChar char="•"/>
            </a:pPr>
            <a:r>
              <a:rPr lang="en-US"/>
              <a:t>Chart Elements</a:t>
            </a:r>
          </a:p>
          <a:p>
            <a:pPr marL="171450" indent="-171450">
              <a:buFont typeface="Arial" panose="020B0604020202020204" pitchFamily="34" charset="0"/>
              <a:buChar char="•"/>
            </a:pPr>
            <a:r>
              <a:rPr lang="en-US"/>
              <a:t>Chart Styles</a:t>
            </a:r>
          </a:p>
          <a:p>
            <a:pPr marL="171450" indent="-171450">
              <a:buFont typeface="Arial" panose="020B0604020202020204" pitchFamily="34" charset="0"/>
              <a:buChar char="•"/>
            </a:pPr>
            <a:r>
              <a:rPr lang="en-US"/>
              <a:t>Chart Filters. </a:t>
            </a:r>
          </a:p>
          <a:p>
            <a:r>
              <a:rPr lang="en-US"/>
              <a:t>cung cấp tùy chọn để thêm, thay đổi hoặc xóa các yếu tố của đồ thị như tiêu đề và bảng chú thích, áp dụng hoặc điều chỉnh màu sắc và kiểu dáng; và lọc dữ liệu biểu đồ.</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8</a:t>
            </a:fld>
            <a:endParaRPr lang="en-US"/>
          </a:p>
        </p:txBody>
      </p:sp>
    </p:spTree>
    <p:extLst>
      <p:ext uri="{BB962C8B-B14F-4D97-AF65-F5344CB8AC3E}">
        <p14:creationId xmlns:p14="http://schemas.microsoft.com/office/powerpoint/2010/main" val="1805705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9</a:t>
            </a:fld>
            <a:endParaRPr lang="en-US"/>
          </a:p>
        </p:txBody>
      </p:sp>
    </p:spTree>
    <p:extLst>
      <p:ext uri="{BB962C8B-B14F-4D97-AF65-F5344CB8AC3E}">
        <p14:creationId xmlns:p14="http://schemas.microsoft.com/office/powerpoint/2010/main" val="172152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Thay đổi kiểu đồ thị bằng một trong những cách sau:</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nhóm thẻ </a:t>
            </a:r>
            <a:r>
              <a:rPr lang="es-MX" sz="900" b="1" kern="1200">
                <a:solidFill>
                  <a:schemeClr val="tx1"/>
                </a:solidFill>
                <a:effectLst/>
                <a:latin typeface="+mn-lt"/>
                <a:ea typeface="+mn-ea"/>
                <a:cs typeface="+mn-cs"/>
              </a:rPr>
              <a:t>Chart</a:t>
            </a:r>
            <a:r>
              <a:rPr lang="es-MX" sz="900" kern="1200">
                <a:solidFill>
                  <a:schemeClr val="tx1"/>
                </a:solidFill>
                <a:effectLst/>
                <a:latin typeface="+mn-lt"/>
                <a:ea typeface="+mn-ea"/>
                <a:cs typeface="+mn-cs"/>
              </a:rPr>
              <a:t> </a:t>
            </a:r>
            <a:r>
              <a:rPr lang="es-MX" sz="900" b="1" kern="1200">
                <a:solidFill>
                  <a:schemeClr val="tx1"/>
                </a:solidFill>
                <a:effectLst/>
                <a:latin typeface="+mn-lt"/>
                <a:ea typeface="+mn-ea"/>
                <a:cs typeface="+mn-cs"/>
              </a:rPr>
              <a:t>Tools</a:t>
            </a:r>
            <a:r>
              <a:rPr lang="es-MX" sz="900" kern="1200">
                <a:solidFill>
                  <a:schemeClr val="tx1"/>
                </a:solidFill>
                <a:effectLst/>
                <a:latin typeface="+mn-lt"/>
                <a:ea typeface="+mn-ea"/>
                <a:cs typeface="+mn-cs"/>
              </a:rPr>
              <a:t>, thẻ </a:t>
            </a:r>
            <a:r>
              <a:rPr lang="es-MX" sz="900" b="1" kern="1200">
                <a:solidFill>
                  <a:schemeClr val="tx1"/>
                </a:solidFill>
                <a:effectLst/>
                <a:latin typeface="+mn-lt"/>
                <a:ea typeface="+mn-ea"/>
                <a:cs typeface="+mn-cs"/>
              </a:rPr>
              <a:t>Design</a:t>
            </a:r>
            <a:r>
              <a:rPr lang="es-MX" sz="900" kern="1200">
                <a:solidFill>
                  <a:schemeClr val="tx1"/>
                </a:solidFill>
                <a:effectLst/>
                <a:latin typeface="+mn-lt"/>
                <a:ea typeface="+mn-ea"/>
                <a:cs typeface="+mn-cs"/>
              </a:rPr>
              <a:t>, trong nhóm </a:t>
            </a:r>
            <a:r>
              <a:rPr lang="es-MX" sz="900" b="1" kern="1200">
                <a:solidFill>
                  <a:schemeClr val="tx1"/>
                </a:solidFill>
                <a:effectLst/>
                <a:latin typeface="+mn-lt"/>
                <a:ea typeface="+mn-ea"/>
                <a:cs typeface="+mn-cs"/>
              </a:rPr>
              <a:t>Type</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chuột vào </a:t>
            </a:r>
            <a:r>
              <a:rPr lang="es-MX" sz="900" b="1" kern="1200">
                <a:solidFill>
                  <a:schemeClr val="tx1"/>
                </a:solidFill>
                <a:effectLst/>
                <a:latin typeface="+mn-lt"/>
                <a:ea typeface="+mn-ea"/>
                <a:cs typeface="+mn-cs"/>
              </a:rPr>
              <a:t>Change</a:t>
            </a:r>
            <a:r>
              <a:rPr lang="es-MX" sz="900" kern="1200">
                <a:solidFill>
                  <a:schemeClr val="tx1"/>
                </a:solidFill>
                <a:effectLst/>
                <a:latin typeface="+mn-lt"/>
                <a:ea typeface="+mn-ea"/>
                <a:cs typeface="+mn-cs"/>
              </a:rPr>
              <a:t> </a:t>
            </a:r>
            <a:r>
              <a:rPr lang="es-MX" sz="900" b="1" kern="1200">
                <a:solidFill>
                  <a:schemeClr val="tx1"/>
                </a:solidFill>
                <a:effectLst/>
                <a:latin typeface="+mn-lt"/>
                <a:ea typeface="+mn-ea"/>
                <a:cs typeface="+mn-cs"/>
              </a:rPr>
              <a:t>Chart Type</a:t>
            </a:r>
            <a:r>
              <a:rPr lang="es-MX" sz="900" kern="1200">
                <a:solidFill>
                  <a:schemeClr val="tx1"/>
                </a:solidFill>
                <a:effectLst/>
                <a:latin typeface="+mn-lt"/>
                <a:ea typeface="+mn-ea"/>
                <a:cs typeface="+mn-cs"/>
              </a:rPr>
              <a:t> để mở hộp thoại Chart Type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vào loại đồ thị, sau đó chọn kiểu trình bày đồ thị mong muốn.</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chuột phải vào biểu đồ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Change Chart Type</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chuột vào một loại đồ thị và sau đó chọn kiểu trình bày đồ thị mong muốn.</a:t>
            </a:r>
            <a:endParaRPr lang="en-US" sz="900" kern="1200">
              <a:solidFill>
                <a:schemeClr val="tx1"/>
              </a:solidFill>
              <a:effectLst/>
              <a:latin typeface="+mn-lt"/>
              <a:ea typeface="+mn-ea"/>
              <a:cs typeface="+mn-cs"/>
            </a:endParaRPr>
          </a:p>
          <a:p>
            <a:pPr marL="0" lv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10</a:t>
            </a:fld>
            <a:endParaRPr lang="en-US"/>
          </a:p>
        </p:txBody>
      </p:sp>
    </p:spTree>
    <p:extLst>
      <p:ext uri="{BB962C8B-B14F-4D97-AF65-F5344CB8AC3E}">
        <p14:creationId xmlns:p14="http://schemas.microsoft.com/office/powerpoint/2010/main" val="332507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Thao tác chỉnh sửa dữ liệu:</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đồ thị trong slide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trong nhóm thẻ </a:t>
            </a:r>
            <a:r>
              <a:rPr lang="es-MX" sz="900" b="1" kern="1200">
                <a:solidFill>
                  <a:schemeClr val="tx1"/>
                </a:solidFill>
                <a:effectLst/>
                <a:latin typeface="+mn-lt"/>
                <a:ea typeface="+mn-ea"/>
                <a:cs typeface="+mn-cs"/>
              </a:rPr>
              <a:t>Chart</a:t>
            </a:r>
            <a:r>
              <a:rPr lang="es-MX" sz="900" kern="1200">
                <a:solidFill>
                  <a:schemeClr val="tx1"/>
                </a:solidFill>
                <a:effectLst/>
                <a:latin typeface="+mn-lt"/>
                <a:ea typeface="+mn-ea"/>
                <a:cs typeface="+mn-cs"/>
              </a:rPr>
              <a:t> </a:t>
            </a:r>
            <a:r>
              <a:rPr lang="es-MX" sz="900" b="1" kern="1200">
                <a:solidFill>
                  <a:schemeClr val="tx1"/>
                </a:solidFill>
                <a:effectLst/>
                <a:latin typeface="+mn-lt"/>
                <a:ea typeface="+mn-ea"/>
                <a:cs typeface="+mn-cs"/>
              </a:rPr>
              <a:t>Tools</a:t>
            </a:r>
            <a:r>
              <a:rPr lang="es-MX" sz="900" kern="1200">
                <a:solidFill>
                  <a:schemeClr val="tx1"/>
                </a:solidFill>
                <a:effectLst/>
                <a:latin typeface="+mn-lt"/>
                <a:ea typeface="+mn-ea"/>
                <a:cs typeface="+mn-cs"/>
              </a:rPr>
              <a:t>, thẻ </a:t>
            </a:r>
            <a:r>
              <a:rPr lang="es-MX" sz="900" b="1" kern="1200">
                <a:solidFill>
                  <a:schemeClr val="tx1"/>
                </a:solidFill>
                <a:effectLst/>
                <a:latin typeface="+mn-lt"/>
                <a:ea typeface="+mn-ea"/>
                <a:cs typeface="+mn-cs"/>
              </a:rPr>
              <a:t>Design</a:t>
            </a:r>
            <a:r>
              <a:rPr lang="es-MX" sz="900" kern="1200">
                <a:solidFill>
                  <a:schemeClr val="tx1"/>
                </a:solidFill>
                <a:effectLst/>
                <a:latin typeface="+mn-lt"/>
                <a:ea typeface="+mn-ea"/>
                <a:cs typeface="+mn-cs"/>
              </a:rPr>
              <a:t>, trong nhóm </a:t>
            </a:r>
            <a:r>
              <a:rPr lang="es-MX" sz="900" b="1" kern="1200">
                <a:solidFill>
                  <a:schemeClr val="tx1"/>
                </a:solidFill>
                <a:effectLst/>
                <a:latin typeface="+mn-lt"/>
                <a:ea typeface="+mn-ea"/>
                <a:cs typeface="+mn-cs"/>
              </a:rPr>
              <a:t>Data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vào mũi tên </a:t>
            </a:r>
            <a:r>
              <a:rPr lang="es-MX" sz="900" b="1" kern="1200">
                <a:solidFill>
                  <a:schemeClr val="tx1"/>
                </a:solidFill>
                <a:effectLst/>
                <a:latin typeface="+mn-lt"/>
                <a:ea typeface="+mn-ea"/>
                <a:cs typeface="+mn-cs"/>
              </a:rPr>
              <a:t>Edit Data</a:t>
            </a:r>
            <a:r>
              <a:rPr lang="es-MX" sz="900" kern="1200">
                <a:solidFill>
                  <a:schemeClr val="tx1"/>
                </a:solidFill>
                <a:effectLst/>
                <a:latin typeface="+mn-lt"/>
                <a:ea typeface="+mn-ea"/>
                <a:cs typeface="+mn-cs"/>
              </a:rPr>
              <a:t> và chọn </a:t>
            </a:r>
            <a:r>
              <a:rPr lang="es-MX" sz="900" b="1" kern="1200">
                <a:solidFill>
                  <a:schemeClr val="tx1"/>
                </a:solidFill>
                <a:effectLst/>
                <a:latin typeface="+mn-lt"/>
                <a:ea typeface="+mn-ea"/>
                <a:cs typeface="+mn-cs"/>
              </a:rPr>
              <a:t>Edit Data</a:t>
            </a:r>
            <a:r>
              <a:rPr lang="es-MX" sz="900" kern="1200">
                <a:solidFill>
                  <a:schemeClr val="tx1"/>
                </a:solidFill>
                <a:effectLst/>
                <a:latin typeface="+mn-lt"/>
                <a:ea typeface="+mn-ea"/>
                <a:cs typeface="+mn-cs"/>
              </a:rPr>
              <a:t> (để chỉnh sửa dữ liệu trong cửa sổ lưới dữ liệu) hoặc </a:t>
            </a:r>
            <a:r>
              <a:rPr lang="es-MX" sz="900" b="1" kern="1200">
                <a:solidFill>
                  <a:schemeClr val="tx1"/>
                </a:solidFill>
                <a:effectLst/>
                <a:latin typeface="+mn-lt"/>
                <a:ea typeface="+mn-ea"/>
                <a:cs typeface="+mn-cs"/>
              </a:rPr>
              <a:t>Edit Data in Excel</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chuột phải vào biểu đồ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trỏ đến </a:t>
            </a:r>
            <a:r>
              <a:rPr lang="en-US" sz="900" b="1" kern="1200">
                <a:solidFill>
                  <a:schemeClr val="tx1"/>
                </a:solidFill>
                <a:effectLst/>
                <a:latin typeface="+mn-lt"/>
                <a:ea typeface="+mn-ea"/>
                <a:cs typeface="+mn-cs"/>
              </a:rPr>
              <a:t>Edit Data</a:t>
            </a:r>
            <a:r>
              <a:rPr lang="en-US" sz="900" kern="1200">
                <a:solidFill>
                  <a:schemeClr val="tx1"/>
                </a:solidFill>
                <a:effectLst/>
                <a:latin typeface="+mn-lt"/>
                <a:ea typeface="+mn-ea"/>
                <a:cs typeface="+mn-cs"/>
              </a:rPr>
              <a:t> và chọn </a:t>
            </a:r>
            <a:r>
              <a:rPr lang="en-US" sz="900" b="1" kern="1200">
                <a:solidFill>
                  <a:schemeClr val="tx1"/>
                </a:solidFill>
                <a:effectLst/>
                <a:latin typeface="+mn-lt"/>
                <a:ea typeface="+mn-ea"/>
                <a:cs typeface="+mn-cs"/>
              </a:rPr>
              <a:t>Edit Data</a:t>
            </a:r>
            <a:r>
              <a:rPr lang="en-US" sz="900" kern="1200">
                <a:solidFill>
                  <a:schemeClr val="tx1"/>
                </a:solidFill>
                <a:effectLst/>
                <a:latin typeface="+mn-lt"/>
                <a:ea typeface="+mn-ea"/>
                <a:cs typeface="+mn-cs"/>
              </a:rPr>
              <a:t> hoặc </a:t>
            </a:r>
            <a:r>
              <a:rPr lang="en-US" sz="900" b="1" kern="1200">
                <a:solidFill>
                  <a:schemeClr val="tx1"/>
                </a:solidFill>
                <a:effectLst/>
                <a:latin typeface="+mn-lt"/>
                <a:ea typeface="+mn-ea"/>
                <a:cs typeface="+mn-cs"/>
              </a:rPr>
              <a:t>Edit Data in Excel</a:t>
            </a:r>
            <a:r>
              <a:rPr lang="en-US" sz="900" kern="1200">
                <a:solidFill>
                  <a:schemeClr val="tx1"/>
                </a:solidFill>
                <a:effectLst/>
                <a:latin typeface="+mn-lt"/>
                <a:ea typeface="+mn-ea"/>
                <a:cs typeface="+mn-cs"/>
              </a:rPr>
              <a:t>.</a:t>
            </a:r>
          </a:p>
          <a:p>
            <a:pPr marL="0" indent="0">
              <a:buFont typeface="Arial" panose="020B0604020202020204" pitchFamily="34" charset="0"/>
              <a:buNone/>
            </a:pPr>
            <a:r>
              <a:rPr lang="en-US" sz="900" kern="1200">
                <a:solidFill>
                  <a:schemeClr val="tx1"/>
                </a:solidFill>
                <a:effectLst/>
                <a:latin typeface="+mn-lt"/>
                <a:ea typeface="+mn-ea"/>
                <a:cs typeface="+mn-cs"/>
              </a:rPr>
              <a:t>Chọn </a:t>
            </a:r>
            <a:r>
              <a:rPr lang="en-US" sz="900" b="1" kern="1200">
                <a:solidFill>
                  <a:schemeClr val="tx1"/>
                </a:solidFill>
                <a:effectLst/>
                <a:latin typeface="+mn-lt"/>
                <a:ea typeface="+mn-ea"/>
                <a:cs typeface="+mn-cs"/>
              </a:rPr>
              <a:t>Edit Data in Excel</a:t>
            </a:r>
            <a:r>
              <a:rPr lang="en-US" sz="900" kern="1200">
                <a:solidFill>
                  <a:schemeClr val="tx1"/>
                </a:solidFill>
                <a:effectLst/>
                <a:latin typeface="+mn-lt"/>
                <a:ea typeface="+mn-ea"/>
                <a:cs typeface="+mn-cs"/>
              </a:rPr>
              <a:t> sẽ mở ra một bảng tính Microsoft Excel. Khi đóng cửa sổ bảng tính Excel, chương trình sẽ cập nhật đồ thị và trở về giao diện PowerPoint. </a:t>
            </a:r>
          </a:p>
          <a:p>
            <a:pPr marL="0" indent="0">
              <a:buFont typeface="Arial" panose="020B0604020202020204" pitchFamily="34" charset="0"/>
              <a:buNone/>
            </a:pP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Thao tác chọn dữ liệu để đưa vào đồ thị:</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vào đồ thị để chọn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nhóm thẻ </a:t>
            </a:r>
            <a:r>
              <a:rPr lang="en-US" sz="900" b="1" kern="1200">
                <a:solidFill>
                  <a:schemeClr val="tx1"/>
                </a:solidFill>
                <a:effectLst/>
                <a:latin typeface="+mn-lt"/>
                <a:ea typeface="+mn-ea"/>
                <a:cs typeface="+mn-cs"/>
              </a:rPr>
              <a:t>Chart</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Tools</a:t>
            </a:r>
            <a:r>
              <a:rPr lang="en-US" sz="900" kern="1200">
                <a:solidFill>
                  <a:schemeClr val="tx1"/>
                </a:solidFill>
                <a:effectLst/>
                <a:latin typeface="+mn-lt"/>
                <a:ea typeface="+mn-ea"/>
                <a:cs typeface="+mn-cs"/>
              </a:rPr>
              <a:t>, thẻ </a:t>
            </a:r>
            <a:r>
              <a:rPr lang="en-US" sz="900" b="1" kern="1200">
                <a:solidFill>
                  <a:schemeClr val="tx1"/>
                </a:solidFill>
                <a:effectLst/>
                <a:latin typeface="+mn-lt"/>
                <a:ea typeface="+mn-ea"/>
                <a:cs typeface="+mn-cs"/>
              </a:rPr>
              <a:t>Design</a:t>
            </a:r>
            <a:r>
              <a:rPr lang="en-US" sz="900" kern="1200">
                <a:solidFill>
                  <a:schemeClr val="tx1"/>
                </a:solidFill>
                <a:effectLst/>
                <a:latin typeface="+mn-lt"/>
                <a:ea typeface="+mn-ea"/>
                <a:cs typeface="+mn-cs"/>
              </a:rPr>
              <a:t>, trong nhóm </a:t>
            </a:r>
            <a:r>
              <a:rPr lang="en-US" sz="900" b="1" kern="1200">
                <a:solidFill>
                  <a:schemeClr val="tx1"/>
                </a:solidFill>
                <a:effectLst/>
                <a:latin typeface="+mn-lt"/>
                <a:ea typeface="+mn-ea"/>
                <a:cs typeface="+mn-cs"/>
              </a:rPr>
              <a:t>Data</a:t>
            </a:r>
            <a:r>
              <a:rPr lang="en-US" sz="900" kern="1200">
                <a:solidFill>
                  <a:schemeClr val="tx1"/>
                </a:solidFill>
                <a:effectLst/>
                <a:latin typeface="+mn-lt"/>
                <a:ea typeface="+mn-ea"/>
                <a:cs typeface="+mn-cs"/>
              </a:rPr>
              <a:t>. </a:t>
            </a:r>
          </a:p>
          <a:p>
            <a:pPr marL="171450" lvl="0" indent="-171450">
              <a:buFont typeface="Arial" panose="020B0604020202020204" pitchFamily="34" charset="0"/>
              <a:buChar char="•"/>
            </a:pPr>
            <a:endParaRPr lang="en-US" sz="900" kern="1200">
              <a:solidFill>
                <a:schemeClr val="tx1"/>
              </a:solidFill>
              <a:effectLst/>
              <a:latin typeface="+mn-lt"/>
              <a:ea typeface="+mn-ea"/>
              <a:cs typeface="+mn-cs"/>
            </a:endParaRPr>
          </a:p>
          <a:p>
            <a:pPr marL="0" lvl="0" indent="0">
              <a:buFont typeface="Arial" panose="020B0604020202020204" pitchFamily="34" charset="0"/>
              <a:buNone/>
            </a:pPr>
            <a:r>
              <a:rPr lang="en-US" sz="900" b="1" kern="1200">
                <a:solidFill>
                  <a:schemeClr val="tx1"/>
                </a:solidFill>
                <a:effectLst/>
                <a:latin typeface="+mn-lt"/>
                <a:ea typeface="+mn-ea"/>
                <a:cs typeface="+mn-cs"/>
              </a:rPr>
              <a:t>Khi làm việc trong cửa sổ dữ liệu hoặc trong Excel, bạn có thể sử dụng các phương pháp lựa chọn sau:</a:t>
            </a:r>
          </a:p>
          <a:p>
            <a:pPr marL="171450" lvl="0" indent="-171450">
              <a:buFont typeface="Arial" panose="020B0604020202020204" pitchFamily="34" charset="0"/>
              <a:buChar char="•"/>
            </a:pPr>
            <a:r>
              <a:rPr lang="en-US">
                <a:effectLst/>
              </a:rPr>
              <a:t>Để chọn một ô, bấm vào ô để kích hoạt nó.</a:t>
            </a:r>
          </a:p>
          <a:p>
            <a:pPr marL="171450" lvl="0" indent="-171450">
              <a:buFont typeface="Arial" panose="020B0604020202020204" pitchFamily="34" charset="0"/>
              <a:buChar char="•"/>
            </a:pPr>
            <a:r>
              <a:rPr lang="en-US">
                <a:effectLst/>
              </a:rPr>
              <a:t>Để chọn toàn bộ một hàng hoặc cột dữ liệu, hãy nhấp vào tiêu đề hàng hoặc cột.</a:t>
            </a:r>
          </a:p>
          <a:p>
            <a:pPr marL="171450" lvl="0" indent="-171450">
              <a:buFont typeface="Arial" panose="020B0604020202020204" pitchFamily="34" charset="0"/>
              <a:buChar char="•"/>
            </a:pPr>
            <a:r>
              <a:rPr lang="en-US">
                <a:effectLst/>
              </a:rPr>
              <a:t>Để chọn một phạm vi ô, hãy kéo và giữ con trỏ qua các ô bạn muốn chọn. Khi bạn chọn một vùng, các ô được chọn sẽ sáng hơn và các ô khác được viền màu xanh lá cây.</a:t>
            </a:r>
          </a:p>
          <a:p>
            <a:pPr marL="171450" lvl="0" indent="-171450">
              <a:buFont typeface="Arial" panose="020B0604020202020204" pitchFamily="34" charset="0"/>
              <a:buChar char="•"/>
            </a:pPr>
            <a:r>
              <a:rPr lang="en-US">
                <a:effectLst/>
              </a:rPr>
              <a:t>Để chọn tất cả các ô trong lưới dữ liệu, hãy nhấp vào nút tiêu đề phía trên bên trái.</a:t>
            </a:r>
            <a:endParaRPr lang="en-US" sz="900" kern="1200">
              <a:solidFill>
                <a:schemeClr val="tx1"/>
              </a:solidFill>
              <a:effectLst/>
              <a:latin typeface="+mn-lt"/>
              <a:ea typeface="+mn-ea"/>
              <a:cs typeface="+mn-cs"/>
            </a:endParaRPr>
          </a:p>
          <a:p>
            <a:pPr marL="0" lvl="0" indent="0">
              <a:buFont typeface="Arial" panose="020B0604020202020204" pitchFamily="34" charset="0"/>
              <a:buNone/>
            </a:pPr>
            <a:endParaRPr lang="es-MX" sz="900" b="1" kern="1200">
              <a:solidFill>
                <a:schemeClr val="tx1"/>
              </a:solidFill>
              <a:effectLst/>
              <a:latin typeface="+mn-lt"/>
              <a:ea typeface="+mn-ea"/>
              <a:cs typeface="+mn-cs"/>
            </a:endParaRPr>
          </a:p>
          <a:p>
            <a:pPr marL="0" lvl="0" indent="0">
              <a:buFont typeface="Arial" panose="020B0604020202020204" pitchFamily="34" charset="0"/>
              <a:buNone/>
            </a:pPr>
            <a:r>
              <a:rPr lang="es-MX" sz="900" b="1" kern="1200">
                <a:solidFill>
                  <a:schemeClr val="tx1"/>
                </a:solidFill>
                <a:effectLst/>
                <a:latin typeface="+mn-lt"/>
                <a:ea typeface="+mn-ea"/>
                <a:cs typeface="+mn-cs"/>
              </a:rPr>
              <a:t>Thao tác chuyển đổi vị trí hàng hoặc cột đồ thị:</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vào đồ thị để chọn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nhóm thẻ </a:t>
            </a:r>
            <a:r>
              <a:rPr lang="en-US" sz="900" b="1" kern="1200">
                <a:solidFill>
                  <a:schemeClr val="tx1"/>
                </a:solidFill>
                <a:effectLst/>
                <a:latin typeface="+mn-lt"/>
                <a:ea typeface="+mn-ea"/>
                <a:cs typeface="+mn-cs"/>
              </a:rPr>
              <a:t>Chart</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Tools</a:t>
            </a:r>
            <a:r>
              <a:rPr lang="en-US" sz="900" kern="1200">
                <a:solidFill>
                  <a:schemeClr val="tx1"/>
                </a:solidFill>
                <a:effectLst/>
                <a:latin typeface="+mn-lt"/>
                <a:ea typeface="+mn-ea"/>
                <a:cs typeface="+mn-cs"/>
              </a:rPr>
              <a:t>, thẻ </a:t>
            </a:r>
            <a:r>
              <a:rPr lang="en-US" sz="900" b="1" kern="1200">
                <a:solidFill>
                  <a:schemeClr val="tx1"/>
                </a:solidFill>
                <a:effectLst/>
                <a:latin typeface="+mn-lt"/>
                <a:ea typeface="+mn-ea"/>
                <a:cs typeface="+mn-cs"/>
              </a:rPr>
              <a:t>Design</a:t>
            </a:r>
            <a:r>
              <a:rPr lang="en-US" sz="900" kern="1200">
                <a:solidFill>
                  <a:schemeClr val="tx1"/>
                </a:solidFill>
                <a:effectLst/>
                <a:latin typeface="+mn-lt"/>
                <a:ea typeface="+mn-ea"/>
                <a:cs typeface="+mn-cs"/>
              </a:rPr>
              <a:t>, nhấp chọn công cụ </a:t>
            </a:r>
            <a:r>
              <a:rPr lang="en-US" sz="900" b="1" kern="1200">
                <a:solidFill>
                  <a:schemeClr val="tx1"/>
                </a:solidFill>
                <a:effectLst/>
                <a:latin typeface="+mn-lt"/>
                <a:ea typeface="+mn-ea"/>
                <a:cs typeface="+mn-cs"/>
              </a:rPr>
              <a:t>Switch Row/Column</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vào đồ thị để chọn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nhóm thẻ </a:t>
            </a:r>
            <a:r>
              <a:rPr lang="en-US" sz="900" b="1" kern="1200">
                <a:solidFill>
                  <a:schemeClr val="tx1"/>
                </a:solidFill>
                <a:effectLst/>
                <a:latin typeface="+mn-lt"/>
                <a:ea typeface="+mn-ea"/>
                <a:cs typeface="+mn-cs"/>
              </a:rPr>
              <a:t>Chart</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Tools</a:t>
            </a:r>
            <a:r>
              <a:rPr lang="en-US" sz="900" kern="1200">
                <a:solidFill>
                  <a:schemeClr val="tx1"/>
                </a:solidFill>
                <a:effectLst/>
                <a:latin typeface="+mn-lt"/>
                <a:ea typeface="+mn-ea"/>
                <a:cs typeface="+mn-cs"/>
              </a:rPr>
              <a:t>, thẻ </a:t>
            </a:r>
            <a:r>
              <a:rPr lang="en-US" sz="900" b="1" kern="1200">
                <a:solidFill>
                  <a:schemeClr val="tx1"/>
                </a:solidFill>
                <a:effectLst/>
                <a:latin typeface="+mn-lt"/>
                <a:ea typeface="+mn-ea"/>
                <a:cs typeface="+mn-cs"/>
              </a:rPr>
              <a:t>Design</a:t>
            </a:r>
            <a:r>
              <a:rPr lang="en-US" sz="900" kern="1200">
                <a:solidFill>
                  <a:schemeClr val="tx1"/>
                </a:solidFill>
                <a:effectLst/>
                <a:latin typeface="+mn-lt"/>
                <a:ea typeface="+mn-ea"/>
                <a:cs typeface="+mn-cs"/>
              </a:rPr>
              <a:t>, nhấp chọn </a:t>
            </a:r>
            <a:r>
              <a:rPr lang="en-US" sz="900" b="1" kern="1200">
                <a:solidFill>
                  <a:schemeClr val="tx1"/>
                </a:solidFill>
                <a:effectLst/>
                <a:latin typeface="+mn-lt"/>
                <a:ea typeface="+mn-ea"/>
                <a:cs typeface="+mn-cs"/>
              </a:rPr>
              <a:t>Select</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Data</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chọn công cụ </a:t>
            </a:r>
            <a:r>
              <a:rPr lang="en-US" sz="900" b="1" kern="1200">
                <a:solidFill>
                  <a:schemeClr val="tx1"/>
                </a:solidFill>
                <a:effectLst/>
                <a:latin typeface="+mn-lt"/>
                <a:ea typeface="+mn-ea"/>
                <a:cs typeface="+mn-cs"/>
              </a:rPr>
              <a:t>Switch Row/Column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OK để đóng hộp thoại </a:t>
            </a:r>
            <a:r>
              <a:rPr lang="en-US" sz="900" b="1" kern="1200">
                <a:solidFill>
                  <a:schemeClr val="tx1"/>
                </a:solidFill>
                <a:effectLst/>
                <a:latin typeface="+mn-lt"/>
                <a:ea typeface="+mn-ea"/>
                <a:cs typeface="+mn-cs"/>
              </a:rPr>
              <a:t>Select</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Data</a:t>
            </a:r>
            <a:r>
              <a:rPr lang="en-US" sz="900" kern="1200">
                <a:solidFill>
                  <a:schemeClr val="tx1"/>
                </a:solidFill>
                <a:effectLst/>
                <a:latin typeface="+mn-lt"/>
                <a:ea typeface="+mn-ea"/>
                <a:cs typeface="+mn-cs"/>
              </a:rPr>
              <a:t> và áp dụng các thay đổi lên đồ thị.</a:t>
            </a:r>
          </a:p>
          <a:p>
            <a:pPr marL="0" lv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11</a:t>
            </a:fld>
            <a:endParaRPr lang="en-US"/>
          </a:p>
        </p:txBody>
      </p:sp>
    </p:spTree>
    <p:extLst>
      <p:ext uri="{BB962C8B-B14F-4D97-AF65-F5344CB8AC3E}">
        <p14:creationId xmlns:p14="http://schemas.microsoft.com/office/powerpoint/2010/main" val="471359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2_Title Slide">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7196" y="1293415"/>
            <a:ext cx="6527207" cy="977579"/>
          </a:xfrm>
        </p:spPr>
        <p:txBody>
          <a:bodyPr>
            <a:noAutofit/>
          </a:bodyPr>
          <a:lstStyle>
            <a:lvl1pPr algn="ctr">
              <a:defRPr sz="2800" b="1">
                <a:solidFill>
                  <a:schemeClr val="bg1"/>
                </a:solidFill>
              </a:defRPr>
            </a:lvl1pPr>
          </a:lstStyle>
          <a:p>
            <a:r>
              <a:rPr lang="en-US" dirty="0"/>
              <a:t>CLICK TO EDIT TITLE</a:t>
            </a:r>
          </a:p>
        </p:txBody>
      </p:sp>
      <p:sp>
        <p:nvSpPr>
          <p:cNvPr id="3" name="Subtitle 2"/>
          <p:cNvSpPr>
            <a:spLocks noGrp="1"/>
          </p:cNvSpPr>
          <p:nvPr>
            <p:ph type="subTitle" idx="1" hasCustomPrompt="1"/>
          </p:nvPr>
        </p:nvSpPr>
        <p:spPr>
          <a:xfrm>
            <a:off x="2257197" y="2525757"/>
            <a:ext cx="6527206" cy="685800"/>
          </a:xfrm>
        </p:spPr>
        <p:txBody>
          <a:bodyPr>
            <a:noAutofit/>
          </a:bodyPr>
          <a:lstStyle>
            <a:lvl1pPr marL="0" indent="0" algn="ctr">
              <a:buNone/>
              <a:defRPr sz="2400">
                <a:solidFill>
                  <a:schemeClr val="bg1"/>
                </a:solidFill>
                <a:effectLst/>
                <a:latin typeface="Times New Roman" panose="02020603050405020304" pitchFamily="18" charset="0"/>
                <a:cs typeface="Times New Roman" pitchFamily="18"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subtitle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43430"/>
            <a:ext cx="1133534" cy="400070"/>
          </a:xfrm>
          <a:prstGeom prst="rect">
            <a:avLst/>
          </a:prstGeom>
        </p:spPr>
      </p:pic>
    </p:spTree>
    <p:extLst>
      <p:ext uri="{BB962C8B-B14F-4D97-AF65-F5344CB8AC3E}">
        <p14:creationId xmlns:p14="http://schemas.microsoft.com/office/powerpoint/2010/main" val="12948092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85750"/>
            <a:ext cx="7010400" cy="533400"/>
          </a:xfrm>
        </p:spPr>
        <p:txBody>
          <a:bodyPr/>
          <a:lstStyle>
            <a:lvl1pPr>
              <a:defRPr b="0" baseline="0">
                <a:effectLst/>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1123950"/>
            <a:ext cx="82296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a:xfrm>
            <a:off x="457200" y="4767264"/>
            <a:ext cx="2133600" cy="274637"/>
          </a:xfrm>
          <a:prstGeom prst="rect">
            <a:avLst/>
          </a:prstGeom>
        </p:spPr>
        <p:txBody>
          <a:bodyPr/>
          <a:lstStyle>
            <a:lvl1pPr algn="ctr" eaLnBrk="1" hangingPunct="1">
              <a:defRPr sz="1050" b="0">
                <a:cs typeface="Arial" charset="0"/>
              </a:defRPr>
            </a:lvl1pPr>
          </a:lstStyle>
          <a:p>
            <a:fld id="{3666938D-6E01-40AE-BE27-E7323976FC9E}" type="datetime1">
              <a:rPr lang="en-US" smtClean="0"/>
              <a:t>9/14/2019</a:t>
            </a:fld>
            <a:endParaRPr lang="en-US"/>
          </a:p>
        </p:txBody>
      </p:sp>
      <p:sp>
        <p:nvSpPr>
          <p:cNvPr id="5" name="Footer Placeholder 4"/>
          <p:cNvSpPr>
            <a:spLocks noGrp="1"/>
          </p:cNvSpPr>
          <p:nvPr>
            <p:ph type="ftr" sz="quarter" idx="15"/>
          </p:nvPr>
        </p:nvSpPr>
        <p:spPr>
          <a:xfrm>
            <a:off x="3124200" y="4767264"/>
            <a:ext cx="2895600" cy="274637"/>
          </a:xfrm>
          <a:prstGeom prst="rect">
            <a:avLst/>
          </a:prstGeom>
        </p:spPr>
        <p:txBody>
          <a:bodyPr/>
          <a:lstStyle>
            <a:lvl1pPr algn="ctr" eaLnBrk="1" hangingPunct="1">
              <a:defRPr sz="1050" b="0">
                <a:cs typeface="Arial" charset="0"/>
              </a:defRPr>
            </a:lvl1pPr>
          </a:lstStyle>
          <a:p>
            <a:r>
              <a:rPr lang="en-US"/>
              <a:t>MOS Word 2016 - IIG Vietnam</a:t>
            </a:r>
          </a:p>
        </p:txBody>
      </p:sp>
      <p:sp>
        <p:nvSpPr>
          <p:cNvPr id="6" name="Slide Number Placeholder 5"/>
          <p:cNvSpPr>
            <a:spLocks noGrp="1"/>
          </p:cNvSpPr>
          <p:nvPr>
            <p:ph type="sldNum" sz="quarter" idx="16"/>
          </p:nvPr>
        </p:nvSpPr>
        <p:spPr>
          <a:xfrm>
            <a:off x="6553200" y="4767264"/>
            <a:ext cx="2133600" cy="274637"/>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b="0"/>
            </a:lvl1pPr>
          </a:lstStyle>
          <a:p>
            <a:fld id="{E49F9262-1392-45F9-82B8-E6BAB6B74FE5}"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34536925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5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5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4"/>
            <a:ext cx="2133600" cy="274637"/>
          </a:xfrm>
          <a:prstGeom prst="rect">
            <a:avLst/>
          </a:prstGeom>
        </p:spPr>
        <p:txBody>
          <a:bodyPr/>
          <a:lstStyle>
            <a:lvl1pPr algn="ctr" eaLnBrk="1" hangingPunct="1">
              <a:defRPr sz="1050" b="0">
                <a:cs typeface="Arial" charset="0"/>
              </a:defRPr>
            </a:lvl1pPr>
          </a:lstStyle>
          <a:p>
            <a:fld id="{F4426846-B55B-4708-B74B-A8C90A649460}" type="datetime1">
              <a:rPr lang="en-US" smtClean="0"/>
              <a:t>9/14/2019</a:t>
            </a:fld>
            <a:endParaRPr lang="en-US"/>
          </a:p>
        </p:txBody>
      </p:sp>
      <p:sp>
        <p:nvSpPr>
          <p:cNvPr id="6" name="Footer Placeholder 5"/>
          <p:cNvSpPr>
            <a:spLocks noGrp="1"/>
          </p:cNvSpPr>
          <p:nvPr>
            <p:ph type="ftr" sz="quarter" idx="11"/>
          </p:nvPr>
        </p:nvSpPr>
        <p:spPr>
          <a:xfrm>
            <a:off x="3124200" y="4767264"/>
            <a:ext cx="2895600" cy="274637"/>
          </a:xfrm>
          <a:prstGeom prst="rect">
            <a:avLst/>
          </a:prstGeom>
        </p:spPr>
        <p:txBody>
          <a:bodyPr/>
          <a:lstStyle>
            <a:lvl1pPr algn="ctr" eaLnBrk="1" hangingPunct="1">
              <a:defRPr sz="1050" b="0">
                <a:cs typeface="Arial" charset="0"/>
              </a:defRPr>
            </a:lvl1pPr>
          </a:lstStyle>
          <a:p>
            <a:r>
              <a:rPr lang="en-US"/>
              <a:t>MOS Word 2016 - IIG Vietnam</a:t>
            </a:r>
          </a:p>
        </p:txBody>
      </p:sp>
      <p:sp>
        <p:nvSpPr>
          <p:cNvPr id="7" name="Slide Number Placeholder 6"/>
          <p:cNvSpPr>
            <a:spLocks noGrp="1"/>
          </p:cNvSpPr>
          <p:nvPr>
            <p:ph type="sldNum" sz="quarter" idx="12"/>
          </p:nvPr>
        </p:nvSpPr>
        <p:spPr>
          <a:xfrm>
            <a:off x="6553200" y="4767264"/>
            <a:ext cx="2133600" cy="274637"/>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b="0"/>
            </a:lvl1pPr>
          </a:lstStyle>
          <a:p>
            <a:fld id="{E49F9262-1392-45F9-82B8-E6BAB6B74FE5}"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329089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4"/>
            <a:ext cx="2133600" cy="274637"/>
          </a:xfrm>
          <a:prstGeom prst="rect">
            <a:avLst/>
          </a:prstGeom>
        </p:spPr>
        <p:txBody>
          <a:bodyPr/>
          <a:lstStyle>
            <a:lvl1pPr algn="ctr" eaLnBrk="1" hangingPunct="1">
              <a:defRPr sz="1050" b="0">
                <a:cs typeface="Arial" charset="0"/>
              </a:defRPr>
            </a:lvl1pPr>
          </a:lstStyle>
          <a:p>
            <a:fld id="{881C5E52-AF91-40F7-AB2B-E9960B7F9F7A}" type="datetime1">
              <a:rPr lang="en-US" smtClean="0"/>
              <a:t>9/14/2019</a:t>
            </a:fld>
            <a:endParaRPr lang="en-US"/>
          </a:p>
        </p:txBody>
      </p:sp>
      <p:sp>
        <p:nvSpPr>
          <p:cNvPr id="8" name="Footer Placeholder 7"/>
          <p:cNvSpPr>
            <a:spLocks noGrp="1"/>
          </p:cNvSpPr>
          <p:nvPr>
            <p:ph type="ftr" sz="quarter" idx="11"/>
          </p:nvPr>
        </p:nvSpPr>
        <p:spPr>
          <a:xfrm>
            <a:off x="3124200" y="4767264"/>
            <a:ext cx="2895600" cy="274637"/>
          </a:xfrm>
          <a:prstGeom prst="rect">
            <a:avLst/>
          </a:prstGeom>
        </p:spPr>
        <p:txBody>
          <a:bodyPr/>
          <a:lstStyle>
            <a:lvl1pPr algn="ctr" eaLnBrk="1" hangingPunct="1">
              <a:defRPr sz="1050" b="0">
                <a:cs typeface="Arial" charset="0"/>
              </a:defRPr>
            </a:lvl1pPr>
          </a:lstStyle>
          <a:p>
            <a:r>
              <a:rPr lang="en-US"/>
              <a:t>MOS Word 2016 - IIG Vietnam</a:t>
            </a:r>
          </a:p>
        </p:txBody>
      </p:sp>
      <p:sp>
        <p:nvSpPr>
          <p:cNvPr id="9" name="Slide Number Placeholder 8"/>
          <p:cNvSpPr>
            <a:spLocks noGrp="1"/>
          </p:cNvSpPr>
          <p:nvPr>
            <p:ph type="sldNum" sz="quarter" idx="12"/>
          </p:nvPr>
        </p:nvSpPr>
        <p:spPr>
          <a:xfrm>
            <a:off x="6553200" y="4767264"/>
            <a:ext cx="2133600" cy="274637"/>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b="0"/>
            </a:lvl1pPr>
          </a:lstStyle>
          <a:p>
            <a:fld id="{E49F9262-1392-45F9-82B8-E6BAB6B74FE5}" type="slidenum">
              <a:rPr lang="en-US" smtClean="0"/>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285836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Content with Caption">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43450"/>
            <a:ext cx="2133600" cy="273844"/>
          </a:xfrm>
          <a:prstGeom prst="rect">
            <a:avLst/>
          </a:prstGeom>
        </p:spPr>
        <p:txBody>
          <a:bodyPr/>
          <a:lstStyle>
            <a:lvl1pPr algn="ctr">
              <a:defRPr sz="1050" b="0">
                <a:solidFill>
                  <a:schemeClr val="bg2">
                    <a:lumMod val="50000"/>
                  </a:schemeClr>
                </a:solidFill>
              </a:defRPr>
            </a:lvl1pPr>
          </a:lstStyle>
          <a:p>
            <a:fld id="{73AA8688-6716-4908-A045-4A4F76776BC0}" type="datetime1">
              <a:rPr lang="en-US" smtClean="0"/>
              <a:t>9/14/2019</a:t>
            </a:fld>
            <a:endParaRPr lang="en-US"/>
          </a:p>
        </p:txBody>
      </p:sp>
      <p:sp>
        <p:nvSpPr>
          <p:cNvPr id="3" name="Footer Placeholder 4"/>
          <p:cNvSpPr>
            <a:spLocks noGrp="1"/>
          </p:cNvSpPr>
          <p:nvPr>
            <p:ph type="ftr" sz="quarter" idx="11"/>
          </p:nvPr>
        </p:nvSpPr>
        <p:spPr>
          <a:xfrm>
            <a:off x="3124200" y="4743450"/>
            <a:ext cx="2895600" cy="273844"/>
          </a:xfrm>
          <a:prstGeom prst="rect">
            <a:avLst/>
          </a:prstGeom>
        </p:spPr>
        <p:txBody>
          <a:bodyPr/>
          <a:lstStyle>
            <a:lvl1pPr algn="ctr">
              <a:defRPr sz="1050" b="0">
                <a:solidFill>
                  <a:schemeClr val="bg2">
                    <a:lumMod val="50000"/>
                  </a:schemeClr>
                </a:solidFill>
              </a:defRPr>
            </a:lvl1pPr>
          </a:lstStyle>
          <a:p>
            <a:r>
              <a:rPr lang="en-US"/>
              <a:t>MOS Word 2016 - IIG Vietnam</a:t>
            </a:r>
          </a:p>
        </p:txBody>
      </p:sp>
      <p:sp>
        <p:nvSpPr>
          <p:cNvPr id="4" name="Slide Number Placeholder 5"/>
          <p:cNvSpPr>
            <a:spLocks noGrp="1"/>
          </p:cNvSpPr>
          <p:nvPr>
            <p:ph type="sldNum" sz="quarter" idx="12"/>
          </p:nvPr>
        </p:nvSpPr>
        <p:spPr>
          <a:xfrm>
            <a:off x="6440557" y="4743450"/>
            <a:ext cx="2133600" cy="273844"/>
          </a:xfrm>
          <a:prstGeom prst="rect">
            <a:avLst/>
          </a:prstGeom>
        </p:spPr>
        <p:txBody>
          <a:bodyPr/>
          <a:lstStyle>
            <a:lvl1pPr algn="ctr">
              <a:defRPr sz="1050" b="0">
                <a:solidFill>
                  <a:schemeClr val="bg2">
                    <a:lumMod val="50000"/>
                  </a:schemeClr>
                </a:solidFill>
              </a:defRPr>
            </a:lvl1pPr>
          </a:lstStyle>
          <a:p>
            <a:fld id="{E49F9262-1392-45F9-82B8-E6BAB6B74FE5}" type="slidenum">
              <a:rPr lang="en-US" smtClean="0"/>
              <a:t>‹#›</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485155533"/>
      </p:ext>
    </p:extLst>
  </p:cSld>
  <p:clrMapOvr>
    <a:masterClrMapping/>
  </p:clrMapOvr>
  <p:transition spd="slow">
    <p:push dir="u"/>
  </p:transition>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EA97CFD-68A7-44BD-868F-BAE91B4CD83F}" type="datetime1">
              <a:rPr lang="en-US" smtClean="0"/>
              <a:t>9/14/2019</a:t>
            </a:fld>
            <a:endParaRPr lang="en-US"/>
          </a:p>
        </p:txBody>
      </p:sp>
      <p:sp>
        <p:nvSpPr>
          <p:cNvPr id="5" name="Footer Placeholder 4"/>
          <p:cNvSpPr>
            <a:spLocks noGrp="1"/>
          </p:cNvSpPr>
          <p:nvPr>
            <p:ph type="ftr" sz="quarter" idx="11"/>
          </p:nvPr>
        </p:nvSpPr>
        <p:spPr/>
        <p:txBody>
          <a:bodyPr/>
          <a:lstStyle/>
          <a:p>
            <a:r>
              <a:rPr lang="en-US"/>
              <a:t>MOS Word 2016 - IIG Vietnam</a:t>
            </a:r>
          </a:p>
        </p:txBody>
      </p:sp>
      <p:sp>
        <p:nvSpPr>
          <p:cNvPr id="6" name="Slide Number Placeholder 5"/>
          <p:cNvSpPr>
            <a:spLocks noGrp="1"/>
          </p:cNvSpPr>
          <p:nvPr>
            <p:ph type="sldNum" sz="quarter" idx="12"/>
          </p:nvPr>
        </p:nvSpPr>
        <p:spPr/>
        <p:txBody>
          <a:bodyPr/>
          <a:lstStyle/>
          <a:p>
            <a:fld id="{E49F9262-1392-45F9-82B8-E6BAB6B74FE5}" type="slidenum">
              <a:rPr lang="en-US" smtClean="0"/>
              <a:t>‹#›</a:t>
            </a:fld>
            <a:endParaRPr lang="en-US"/>
          </a:p>
        </p:txBody>
      </p:sp>
    </p:spTree>
    <p:extLst>
      <p:ext uri="{BB962C8B-B14F-4D97-AF65-F5344CB8AC3E}">
        <p14:creationId xmlns:p14="http://schemas.microsoft.com/office/powerpoint/2010/main" val="3018827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48655" y="285750"/>
            <a:ext cx="723814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200151"/>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Rectangle 4"/>
          <p:cNvSpPr/>
          <p:nvPr/>
        </p:nvSpPr>
        <p:spPr>
          <a:xfrm>
            <a:off x="194481" y="184026"/>
            <a:ext cx="939053" cy="65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94480" y="222684"/>
            <a:ext cx="1141160" cy="659532"/>
          </a:xfrm>
          <a:prstGeom prst="rect">
            <a:avLst/>
          </a:prstGeom>
        </p:spPr>
      </p:pic>
      <p:sp>
        <p:nvSpPr>
          <p:cNvPr id="7" name="Date Placeholder 3"/>
          <p:cNvSpPr>
            <a:spLocks noGrp="1"/>
          </p:cNvSpPr>
          <p:nvPr>
            <p:ph type="dt" sz="half" idx="2"/>
          </p:nvPr>
        </p:nvSpPr>
        <p:spPr>
          <a:xfrm>
            <a:off x="457200" y="4743450"/>
            <a:ext cx="2133600" cy="273844"/>
          </a:xfrm>
          <a:prstGeom prst="rect">
            <a:avLst/>
          </a:prstGeom>
        </p:spPr>
        <p:txBody>
          <a:bodyPr/>
          <a:lstStyle>
            <a:lvl1pPr algn="ctr">
              <a:defRPr sz="1050" b="0">
                <a:solidFill>
                  <a:schemeClr val="bg2">
                    <a:lumMod val="50000"/>
                  </a:schemeClr>
                </a:solidFill>
              </a:defRPr>
            </a:lvl1pPr>
          </a:lstStyle>
          <a:p>
            <a:fld id="{73AA8688-6716-4908-A045-4A4F76776BC0}" type="datetime1">
              <a:rPr lang="en-US" smtClean="0"/>
              <a:t>9/14/2019</a:t>
            </a:fld>
            <a:endParaRPr lang="en-US" dirty="0"/>
          </a:p>
        </p:txBody>
      </p:sp>
      <p:sp>
        <p:nvSpPr>
          <p:cNvPr id="8" name="Footer Placeholder 4"/>
          <p:cNvSpPr>
            <a:spLocks noGrp="1"/>
          </p:cNvSpPr>
          <p:nvPr>
            <p:ph type="ftr" sz="quarter" idx="3"/>
          </p:nvPr>
        </p:nvSpPr>
        <p:spPr>
          <a:xfrm>
            <a:off x="3124200" y="4743450"/>
            <a:ext cx="2895600" cy="273844"/>
          </a:xfrm>
          <a:prstGeom prst="rect">
            <a:avLst/>
          </a:prstGeom>
        </p:spPr>
        <p:txBody>
          <a:bodyPr/>
          <a:lstStyle>
            <a:lvl1pPr algn="ctr">
              <a:defRPr sz="1050" b="0">
                <a:solidFill>
                  <a:schemeClr val="bg2">
                    <a:lumMod val="50000"/>
                  </a:schemeClr>
                </a:solidFill>
              </a:defRPr>
            </a:lvl1pPr>
          </a:lstStyle>
          <a:p>
            <a:r>
              <a:rPr lang="en-US"/>
              <a:t>MOS Word 2016 - IIG Vietnam</a:t>
            </a:r>
          </a:p>
        </p:txBody>
      </p:sp>
      <p:sp>
        <p:nvSpPr>
          <p:cNvPr id="9" name="Slide Number Placeholder 5"/>
          <p:cNvSpPr>
            <a:spLocks noGrp="1"/>
          </p:cNvSpPr>
          <p:nvPr>
            <p:ph type="sldNum" sz="quarter" idx="4"/>
          </p:nvPr>
        </p:nvSpPr>
        <p:spPr>
          <a:xfrm>
            <a:off x="6390861" y="4743450"/>
            <a:ext cx="2133600" cy="273844"/>
          </a:xfrm>
          <a:prstGeom prst="rect">
            <a:avLst/>
          </a:prstGeom>
        </p:spPr>
        <p:txBody>
          <a:bodyPr/>
          <a:lstStyle>
            <a:lvl1pPr algn="ctr">
              <a:defRPr sz="1050" b="0">
                <a:solidFill>
                  <a:schemeClr val="bg2">
                    <a:lumMod val="50000"/>
                  </a:schemeClr>
                </a:solidFill>
              </a:defRPr>
            </a:lvl1pPr>
          </a:lstStyle>
          <a:p>
            <a:fld id="{E49F9262-1392-45F9-82B8-E6BAB6B74FE5}" type="slidenum">
              <a:rPr lang="en-US" smtClean="0"/>
              <a:t>‹#›</a:t>
            </a:fld>
            <a:endParaRPr lang="en-US"/>
          </a:p>
        </p:txBody>
      </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24706292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9" r:id="rId6"/>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p:txStyles>
    <p:titleStyle>
      <a:lvl1pPr algn="l" rtl="0" eaLnBrk="1" fontAlgn="base" hangingPunct="1">
        <a:spcBef>
          <a:spcPct val="0"/>
        </a:spcBef>
        <a:spcAft>
          <a:spcPct val="0"/>
        </a:spcAft>
        <a:defRPr sz="3200" b="0" kern="1200">
          <a:solidFill>
            <a:schemeClr val="tx1"/>
          </a:solidFill>
          <a:latin typeface="Times New Roman" panose="02020603050405020304" pitchFamily="18" charset="0"/>
          <a:ea typeface="+mj-ea"/>
          <a:cs typeface="Times New Roman" panose="02020603050405020304" pitchFamily="18" charset="0"/>
        </a:defRPr>
      </a:lvl1pPr>
      <a:lvl2pPr algn="l" rtl="0" eaLnBrk="1" fontAlgn="base" hangingPunct="1">
        <a:spcBef>
          <a:spcPct val="0"/>
        </a:spcBef>
        <a:spcAft>
          <a:spcPct val="0"/>
        </a:spcAft>
        <a:defRPr sz="2300">
          <a:solidFill>
            <a:srgbClr val="595959"/>
          </a:solidFill>
          <a:latin typeface="Calibri" pitchFamily="34" charset="0"/>
        </a:defRPr>
      </a:lvl2pPr>
      <a:lvl3pPr algn="l" rtl="0" eaLnBrk="1" fontAlgn="base" hangingPunct="1">
        <a:spcBef>
          <a:spcPct val="0"/>
        </a:spcBef>
        <a:spcAft>
          <a:spcPct val="0"/>
        </a:spcAft>
        <a:defRPr sz="2300">
          <a:solidFill>
            <a:srgbClr val="595959"/>
          </a:solidFill>
          <a:latin typeface="Calibri" pitchFamily="34" charset="0"/>
        </a:defRPr>
      </a:lvl3pPr>
      <a:lvl4pPr algn="l" rtl="0" eaLnBrk="1" fontAlgn="base" hangingPunct="1">
        <a:spcBef>
          <a:spcPct val="0"/>
        </a:spcBef>
        <a:spcAft>
          <a:spcPct val="0"/>
        </a:spcAft>
        <a:defRPr sz="2300">
          <a:solidFill>
            <a:srgbClr val="595959"/>
          </a:solidFill>
          <a:latin typeface="Calibri" pitchFamily="34" charset="0"/>
        </a:defRPr>
      </a:lvl4pPr>
      <a:lvl5pPr algn="l" rtl="0" eaLnBrk="1" fontAlgn="base" hangingPunct="1">
        <a:spcBef>
          <a:spcPct val="0"/>
        </a:spcBef>
        <a:spcAft>
          <a:spcPct val="0"/>
        </a:spcAft>
        <a:defRPr sz="2300">
          <a:solidFill>
            <a:srgbClr val="595959"/>
          </a:solidFill>
          <a:latin typeface="Calibri" pitchFamily="34" charset="0"/>
        </a:defRPr>
      </a:lvl5pPr>
      <a:lvl6pPr marL="457189" algn="l" rtl="0" eaLnBrk="1" fontAlgn="base" hangingPunct="1">
        <a:spcBef>
          <a:spcPct val="0"/>
        </a:spcBef>
        <a:spcAft>
          <a:spcPct val="0"/>
        </a:spcAft>
        <a:defRPr sz="2300">
          <a:solidFill>
            <a:srgbClr val="595959"/>
          </a:solidFill>
          <a:latin typeface="Calibri" pitchFamily="34" charset="0"/>
        </a:defRPr>
      </a:lvl6pPr>
      <a:lvl7pPr marL="914378" algn="l" rtl="0" eaLnBrk="1" fontAlgn="base" hangingPunct="1">
        <a:spcBef>
          <a:spcPct val="0"/>
        </a:spcBef>
        <a:spcAft>
          <a:spcPct val="0"/>
        </a:spcAft>
        <a:defRPr sz="2300">
          <a:solidFill>
            <a:srgbClr val="595959"/>
          </a:solidFill>
          <a:latin typeface="Calibri" pitchFamily="34" charset="0"/>
        </a:defRPr>
      </a:lvl7pPr>
      <a:lvl8pPr marL="1371566" algn="l" rtl="0" eaLnBrk="1" fontAlgn="base" hangingPunct="1">
        <a:spcBef>
          <a:spcPct val="0"/>
        </a:spcBef>
        <a:spcAft>
          <a:spcPct val="0"/>
        </a:spcAft>
        <a:defRPr sz="2300">
          <a:solidFill>
            <a:srgbClr val="595959"/>
          </a:solidFill>
          <a:latin typeface="Calibri" pitchFamily="34" charset="0"/>
        </a:defRPr>
      </a:lvl8pPr>
      <a:lvl9pPr marL="1828754" algn="l" rtl="0" eaLnBrk="1" fontAlgn="base" hangingPunct="1">
        <a:spcBef>
          <a:spcPct val="0"/>
        </a:spcBef>
        <a:spcAft>
          <a:spcPct val="0"/>
        </a:spcAft>
        <a:defRPr sz="2300">
          <a:solidFill>
            <a:srgbClr val="595959"/>
          </a:solidFill>
          <a:latin typeface="Calibri" pitchFamily="34" charset="0"/>
        </a:defRPr>
      </a:lvl9pPr>
    </p:titleStyle>
    <p:bodyStyle>
      <a:lvl1pPr marL="225425" indent="-225425" algn="l" rtl="0" eaLnBrk="1" fontAlgn="base" hangingPunct="1">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36538" algn="l" rtl="0" eaLnBrk="1" fontAlgn="base" hangingPunct="1">
        <a:spcBef>
          <a:spcPct val="20000"/>
        </a:spcBef>
        <a:spcAft>
          <a:spcPct val="0"/>
        </a:spcAft>
        <a:buFont typeface="Arial" panose="020B0604020202020204" pitchFamily="34" charset="0"/>
        <a:buChar char="•"/>
        <a:defRPr sz="2200" kern="1200">
          <a:solidFill>
            <a:schemeClr val="tx1"/>
          </a:solidFill>
          <a:latin typeface="Times New Roman" panose="02020603050405020304" pitchFamily="18" charset="0"/>
          <a:ea typeface="+mn-ea"/>
          <a:cs typeface="Times New Roman" panose="02020603050405020304" pitchFamily="18" charset="0"/>
        </a:defRPr>
      </a:lvl2pPr>
      <a:lvl3pPr marL="688975"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rtl="0" eaLnBrk="1" fontAlgn="base" hangingPunct="1">
        <a:spcBef>
          <a:spcPct val="20000"/>
        </a:spcBef>
        <a:spcAft>
          <a:spcPct val="0"/>
        </a:spcAft>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1089025" indent="-174625" algn="l" rtl="0" eaLnBrk="1" fontAlgn="base" hangingPunct="1">
        <a:spcBef>
          <a:spcPct val="20000"/>
        </a:spcBef>
        <a:spcAft>
          <a:spcPct val="0"/>
        </a:spcAft>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4.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pptgarden.blogspot.com/2013/02/how-to-insert-excel-to-powerpoint.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fastchange.de/excel-data-link/" TargetMode="External"/><Relationship Id="rId5" Type="http://schemas.openxmlformats.org/officeDocument/2006/relationships/image" Target="../media/image39.png"/><Relationship Id="rId4" Type="http://schemas.openxmlformats.org/officeDocument/2006/relationships/hyperlink" Target="https://pptgarden.blogspot.com/2013/02/how-to-insert-excel-to-powerpoint.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pptgarden.blogspot.com/2013/02/how-to-insert-excel-to-powerpoint.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s://pptgarden.blogspot.com/2013/02/how-to-insert-excel-to-powerpoint.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hyperlink" Target="http://www.fastchange.de/excel-data-link/" TargetMode="Externa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7196" y="1293415"/>
            <a:ext cx="6527207" cy="977579"/>
          </a:xfrm>
        </p:spPr>
        <p:txBody>
          <a:bodyPr anchor="ctr">
            <a:normAutofit fontScale="90000"/>
          </a:bodyPr>
          <a:lstStyle/>
          <a:p>
            <a:r>
              <a:rPr lang="en-US"/>
              <a:t>MOS POWERPOINT 2016</a:t>
            </a:r>
            <a:br>
              <a:rPr lang="en-US" dirty="0"/>
            </a:br>
            <a:r>
              <a:rPr lang="en-US" sz="3200" err="1"/>
              <a:t>Bài</a:t>
            </a:r>
            <a:r>
              <a:rPr lang="en-US" sz="3200"/>
              <a:t> 4: </a:t>
            </a:r>
            <a:r>
              <a:rPr lang="en-US"/>
              <a:t>ĐỒ THỊ VÀ BẢNG</a:t>
            </a:r>
            <a:endParaRPr lang="en-US" sz="3200" dirty="0"/>
          </a:p>
        </p:txBody>
      </p:sp>
      <p:sp>
        <p:nvSpPr>
          <p:cNvPr id="3" name="Subtitle 2"/>
          <p:cNvSpPr>
            <a:spLocks noGrp="1"/>
          </p:cNvSpPr>
          <p:nvPr>
            <p:ph type="subTitle" idx="1"/>
          </p:nvPr>
        </p:nvSpPr>
        <p:spPr/>
        <p:txBody>
          <a:bodyPr anchor="b"/>
          <a:lstStyle/>
          <a:p>
            <a:pPr algn="l"/>
            <a:r>
              <a:rPr lang="en-US" dirty="0"/>
              <a:t>Created by: IIG Vietnam</a:t>
            </a:r>
          </a:p>
        </p:txBody>
      </p:sp>
    </p:spTree>
    <p:extLst>
      <p:ext uri="{BB962C8B-B14F-4D97-AF65-F5344CB8AC3E}">
        <p14:creationId xmlns:p14="http://schemas.microsoft.com/office/powerpoint/2010/main" val="50996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Thay đổi kiểu đồ thị</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10</a:t>
            </a:fld>
            <a:endParaRPr lang="en-US"/>
          </a:p>
        </p:txBody>
      </p:sp>
      <p:sp>
        <p:nvSpPr>
          <p:cNvPr id="4" name="Text Placeholder 3">
            <a:extLst>
              <a:ext uri="{FF2B5EF4-FFF2-40B4-BE49-F238E27FC236}">
                <a16:creationId xmlns:a16="http://schemas.microsoft.com/office/drawing/2014/main" id="{F05CE848-207F-4D0C-8629-D35729CBFFDD}"/>
              </a:ext>
            </a:extLst>
          </p:cNvPr>
          <p:cNvSpPr>
            <a:spLocks noGrp="1"/>
          </p:cNvSpPr>
          <p:nvPr>
            <p:ph type="body" sz="quarter" idx="13"/>
          </p:nvPr>
        </p:nvSpPr>
        <p:spPr>
          <a:xfrm>
            <a:off x="283779" y="984509"/>
            <a:ext cx="8403021" cy="970415"/>
          </a:xfrm>
        </p:spPr>
        <p:txBody>
          <a:bodyPr/>
          <a:lstStyle/>
          <a:p>
            <a:r>
              <a:rPr lang="en-US"/>
              <a:t>Kiểu đồ thị bạn sử dụng phụ thuộc vào loại dữ liệu bạn đưa vào đồ thị. </a:t>
            </a:r>
          </a:p>
        </p:txBody>
      </p:sp>
      <p:pic>
        <p:nvPicPr>
          <p:cNvPr id="10" name="Picture 9">
            <a:extLst>
              <a:ext uri="{FF2B5EF4-FFF2-40B4-BE49-F238E27FC236}">
                <a16:creationId xmlns:a16="http://schemas.microsoft.com/office/drawing/2014/main" id="{A2461961-407C-4F50-A39A-58E86A67C77A}"/>
              </a:ext>
            </a:extLst>
          </p:cNvPr>
          <p:cNvPicPr/>
          <p:nvPr/>
        </p:nvPicPr>
        <p:blipFill rotWithShape="1">
          <a:blip r:embed="rId3">
            <a:extLst>
              <a:ext uri="{28A0092B-C50C-407E-A947-70E740481C1C}">
                <a14:useLocalDpi xmlns:a14="http://schemas.microsoft.com/office/drawing/2010/main" val="0"/>
              </a:ext>
            </a:extLst>
          </a:blip>
          <a:srcRect l="55293"/>
          <a:stretch/>
        </p:blipFill>
        <p:spPr bwMode="auto">
          <a:xfrm>
            <a:off x="612884" y="1840712"/>
            <a:ext cx="5083794" cy="1573048"/>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8EF253BE-5221-4AD8-A3F1-E7618B27876B}"/>
              </a:ext>
            </a:extLst>
          </p:cNvPr>
          <p:cNvPicPr>
            <a:picLocks noChangeAspect="1"/>
          </p:cNvPicPr>
          <p:nvPr/>
        </p:nvPicPr>
        <p:blipFill rotWithShape="1">
          <a:blip r:embed="rId4"/>
          <a:srcRect l="65833" t="26042" r="8620" b="22745"/>
          <a:stretch/>
        </p:blipFill>
        <p:spPr>
          <a:xfrm>
            <a:off x="6090288" y="1840712"/>
            <a:ext cx="2596512" cy="29265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30522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Chọn, điều chỉnh dữ liệu của đồ thị</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11</a:t>
            </a:fld>
            <a:endParaRPr lang="en-US"/>
          </a:p>
        </p:txBody>
      </p:sp>
      <p:sp>
        <p:nvSpPr>
          <p:cNvPr id="4" name="Text Placeholder 3">
            <a:extLst>
              <a:ext uri="{FF2B5EF4-FFF2-40B4-BE49-F238E27FC236}">
                <a16:creationId xmlns:a16="http://schemas.microsoft.com/office/drawing/2014/main" id="{F05CE848-207F-4D0C-8629-D35729CBFFDD}"/>
              </a:ext>
            </a:extLst>
          </p:cNvPr>
          <p:cNvSpPr>
            <a:spLocks noGrp="1"/>
          </p:cNvSpPr>
          <p:nvPr>
            <p:ph type="body" sz="quarter" idx="13"/>
          </p:nvPr>
        </p:nvSpPr>
        <p:spPr>
          <a:xfrm>
            <a:off x="283779" y="929091"/>
            <a:ext cx="8403021" cy="1854345"/>
          </a:xfrm>
        </p:spPr>
        <p:txBody>
          <a:bodyPr/>
          <a:lstStyle/>
          <a:p>
            <a:r>
              <a:rPr lang="es-MX"/>
              <a:t>Bạn có thể chỉnh sửa dữ liệu trong bảng tính/cửa sổ lưới dữ liệu hoặc một số dữ liệu bạn đã nhập.</a:t>
            </a:r>
          </a:p>
          <a:p>
            <a:r>
              <a:rPr lang="en-US"/>
              <a:t>Một đồ thị có thể truyền đạt thông tin tốt hơn nếu trục ngang và trục dọc được chuyển đổi. </a:t>
            </a:r>
          </a:p>
          <a:p>
            <a:pPr marL="0" indent="0">
              <a:buNone/>
            </a:pPr>
            <a:endParaRPr lang="en-US"/>
          </a:p>
        </p:txBody>
      </p:sp>
      <p:pic>
        <p:nvPicPr>
          <p:cNvPr id="12" name="Picture 11">
            <a:extLst>
              <a:ext uri="{FF2B5EF4-FFF2-40B4-BE49-F238E27FC236}">
                <a16:creationId xmlns:a16="http://schemas.microsoft.com/office/drawing/2014/main" id="{A49A6104-D48C-40DB-A337-BE8605B10FE7}"/>
              </a:ext>
            </a:extLst>
          </p:cNvPr>
          <p:cNvPicPr/>
          <p:nvPr/>
        </p:nvPicPr>
        <p:blipFill>
          <a:blip r:embed="rId3">
            <a:extLst>
              <a:ext uri="{28A0092B-C50C-407E-A947-70E740481C1C}">
                <a14:useLocalDpi xmlns:a14="http://schemas.microsoft.com/office/drawing/2010/main" val="0"/>
              </a:ext>
            </a:extLst>
          </a:blip>
          <a:stretch>
            <a:fillRect/>
          </a:stretch>
        </p:blipFill>
        <p:spPr>
          <a:xfrm>
            <a:off x="4296727" y="2459672"/>
            <a:ext cx="550545" cy="224155"/>
          </a:xfrm>
          <a:prstGeom prst="rect">
            <a:avLst/>
          </a:prstGeom>
        </p:spPr>
      </p:pic>
      <p:pic>
        <p:nvPicPr>
          <p:cNvPr id="13" name="Picture 12">
            <a:extLst>
              <a:ext uri="{FF2B5EF4-FFF2-40B4-BE49-F238E27FC236}">
                <a16:creationId xmlns:a16="http://schemas.microsoft.com/office/drawing/2014/main" id="{EF8AC082-D17D-4671-9994-B4089D9DF88B}"/>
              </a:ext>
            </a:extLst>
          </p:cNvPr>
          <p:cNvPicPr/>
          <p:nvPr/>
        </p:nvPicPr>
        <p:blipFill rotWithShape="1">
          <a:blip r:embed="rId4">
            <a:extLst>
              <a:ext uri="{28A0092B-C50C-407E-A947-70E740481C1C}">
                <a14:useLocalDpi xmlns:a14="http://schemas.microsoft.com/office/drawing/2010/main" val="0"/>
              </a:ext>
            </a:extLst>
          </a:blip>
          <a:srcRect l="55293"/>
          <a:stretch/>
        </p:blipFill>
        <p:spPr bwMode="auto">
          <a:xfrm>
            <a:off x="1943392" y="2783436"/>
            <a:ext cx="5083794" cy="15730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43215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Layout và Style của đồ thị</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12</a:t>
            </a:fld>
            <a:endParaRPr lang="en-US"/>
          </a:p>
        </p:txBody>
      </p:sp>
      <p:sp>
        <p:nvSpPr>
          <p:cNvPr id="3" name="Text Placeholder 2">
            <a:extLst>
              <a:ext uri="{FF2B5EF4-FFF2-40B4-BE49-F238E27FC236}">
                <a16:creationId xmlns:a16="http://schemas.microsoft.com/office/drawing/2014/main" id="{54D8F435-5E90-4B9E-AD00-6F8CCE26C10A}"/>
              </a:ext>
            </a:extLst>
          </p:cNvPr>
          <p:cNvSpPr>
            <a:spLocks noGrp="1"/>
          </p:cNvSpPr>
          <p:nvPr>
            <p:ph type="body" sz="quarter" idx="13"/>
          </p:nvPr>
        </p:nvSpPr>
        <p:spPr>
          <a:xfrm>
            <a:off x="457200" y="849313"/>
            <a:ext cx="8229600" cy="3429000"/>
          </a:xfrm>
        </p:spPr>
        <p:txBody>
          <a:bodyPr/>
          <a:lstStyle/>
          <a:p>
            <a:pPr marL="0" indent="0">
              <a:buNone/>
            </a:pPr>
            <a:r>
              <a:rPr lang="en-US"/>
              <a:t>Thay đổi Layout (bố cục) và Style (kiểu) của đồ thị</a:t>
            </a:r>
          </a:p>
        </p:txBody>
      </p:sp>
      <p:pic>
        <p:nvPicPr>
          <p:cNvPr id="13" name="Picture 12">
            <a:extLst>
              <a:ext uri="{FF2B5EF4-FFF2-40B4-BE49-F238E27FC236}">
                <a16:creationId xmlns:a16="http://schemas.microsoft.com/office/drawing/2014/main" id="{9E4F1FB6-7670-44B2-B1CE-E0909950E991}"/>
              </a:ext>
            </a:extLst>
          </p:cNvPr>
          <p:cNvPicPr/>
          <p:nvPr/>
        </p:nvPicPr>
        <p:blipFill>
          <a:blip r:embed="rId3"/>
          <a:stretch>
            <a:fillRect/>
          </a:stretch>
        </p:blipFill>
        <p:spPr>
          <a:xfrm>
            <a:off x="1485899" y="2692067"/>
            <a:ext cx="4178467" cy="1911717"/>
          </a:xfrm>
          <a:prstGeom prst="rect">
            <a:avLst/>
          </a:prstGeom>
        </p:spPr>
      </p:pic>
      <p:pic>
        <p:nvPicPr>
          <p:cNvPr id="14" name="Picture 13">
            <a:extLst>
              <a:ext uri="{FF2B5EF4-FFF2-40B4-BE49-F238E27FC236}">
                <a16:creationId xmlns:a16="http://schemas.microsoft.com/office/drawing/2014/main" id="{8F54EB86-F168-4510-9255-09F97DC253A0}"/>
              </a:ext>
            </a:extLst>
          </p:cNvPr>
          <p:cNvPicPr/>
          <p:nvPr/>
        </p:nvPicPr>
        <p:blipFill>
          <a:blip r:embed="rId4"/>
          <a:stretch>
            <a:fillRect/>
          </a:stretch>
        </p:blipFill>
        <p:spPr bwMode="auto">
          <a:xfrm>
            <a:off x="6254558" y="2692067"/>
            <a:ext cx="1299714" cy="1911717"/>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5C0337EF-A735-4C2E-A8D9-1D0B66DBF138}"/>
              </a:ext>
            </a:extLst>
          </p:cNvPr>
          <p:cNvPicPr>
            <a:picLocks noChangeAspect="1"/>
          </p:cNvPicPr>
          <p:nvPr/>
        </p:nvPicPr>
        <p:blipFill rotWithShape="1">
          <a:blip r:embed="rId5"/>
          <a:srcRect b="44020"/>
          <a:stretch/>
        </p:blipFill>
        <p:spPr>
          <a:xfrm>
            <a:off x="1485899" y="1448873"/>
            <a:ext cx="6215743" cy="1144648"/>
          </a:xfrm>
          <a:prstGeom prst="rect">
            <a:avLst/>
          </a:prstGeom>
        </p:spPr>
      </p:pic>
    </p:spTree>
    <p:extLst>
      <p:ext uri="{BB962C8B-B14F-4D97-AF65-F5344CB8AC3E}">
        <p14:creationId xmlns:p14="http://schemas.microsoft.com/office/powerpoint/2010/main" val="1461229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Các thành phần của đồ thị</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13</a:t>
            </a:fld>
            <a:endParaRPr lang="en-US"/>
          </a:p>
        </p:txBody>
      </p:sp>
      <p:sp>
        <p:nvSpPr>
          <p:cNvPr id="3" name="Text Placeholder 2">
            <a:extLst>
              <a:ext uri="{FF2B5EF4-FFF2-40B4-BE49-F238E27FC236}">
                <a16:creationId xmlns:a16="http://schemas.microsoft.com/office/drawing/2014/main" id="{54D8F435-5E90-4B9E-AD00-6F8CCE26C10A}"/>
              </a:ext>
            </a:extLst>
          </p:cNvPr>
          <p:cNvSpPr>
            <a:spLocks noGrp="1"/>
          </p:cNvSpPr>
          <p:nvPr>
            <p:ph type="body" sz="quarter" idx="13"/>
          </p:nvPr>
        </p:nvSpPr>
        <p:spPr>
          <a:xfrm>
            <a:off x="150747" y="1078707"/>
            <a:ext cx="5170761" cy="3429000"/>
          </a:xfrm>
        </p:spPr>
        <p:txBody>
          <a:bodyPr/>
          <a:lstStyle/>
          <a:p>
            <a:pPr marL="0" indent="0">
              <a:buNone/>
            </a:pPr>
            <a:r>
              <a:rPr lang="en-US"/>
              <a:t>Các yếu tố chính của đồ thị bao gồm:</a:t>
            </a:r>
          </a:p>
          <a:p>
            <a:pPr lvl="0"/>
            <a:r>
              <a:rPr lang="en-US" b="1"/>
              <a:t>Chart Title</a:t>
            </a:r>
            <a:r>
              <a:rPr lang="en-US"/>
              <a:t>: Tiêu đề đồ thị mô tả những gì đồ thị thể hiện.</a:t>
            </a:r>
          </a:p>
          <a:p>
            <a:pPr lvl="0"/>
            <a:r>
              <a:rPr lang="en-US" b="1"/>
              <a:t>Legend</a:t>
            </a:r>
            <a:r>
              <a:rPr lang="en-US"/>
              <a:t>: Một bảng giải thích để mô tả bản chất của dữ liệu được biểu thị trên đồ thị và xác định từng chuỗi dữ liệu </a:t>
            </a:r>
          </a:p>
          <a:p>
            <a:pPr marL="236538" lvl="1" indent="0">
              <a:buNone/>
            </a:pPr>
            <a:r>
              <a:rPr lang="en-US"/>
              <a:t>Một chuỗi dữ liệu là một nhóm các giá trị dữ liệu. </a:t>
            </a:r>
          </a:p>
        </p:txBody>
      </p:sp>
      <p:pic>
        <p:nvPicPr>
          <p:cNvPr id="4" name="Picture 3">
            <a:extLst>
              <a:ext uri="{FF2B5EF4-FFF2-40B4-BE49-F238E27FC236}">
                <a16:creationId xmlns:a16="http://schemas.microsoft.com/office/drawing/2014/main" id="{F844AFAF-B3A0-4952-95B1-8180430D77C2}"/>
              </a:ext>
            </a:extLst>
          </p:cNvPr>
          <p:cNvPicPr>
            <a:picLocks noChangeAspect="1"/>
          </p:cNvPicPr>
          <p:nvPr/>
        </p:nvPicPr>
        <p:blipFill>
          <a:blip r:embed="rId3"/>
          <a:stretch>
            <a:fillRect/>
          </a:stretch>
        </p:blipFill>
        <p:spPr>
          <a:xfrm>
            <a:off x="5321508" y="1397222"/>
            <a:ext cx="3671745" cy="2516922"/>
          </a:xfrm>
          <a:prstGeom prst="rect">
            <a:avLst/>
          </a:prstGeom>
        </p:spPr>
      </p:pic>
    </p:spTree>
    <p:extLst>
      <p:ext uri="{BB962C8B-B14F-4D97-AF65-F5344CB8AC3E}">
        <p14:creationId xmlns:p14="http://schemas.microsoft.com/office/powerpoint/2010/main" val="5203988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Các thành phần của đồ thị</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14</a:t>
            </a:fld>
            <a:endParaRPr lang="en-US"/>
          </a:p>
        </p:txBody>
      </p:sp>
      <p:sp>
        <p:nvSpPr>
          <p:cNvPr id="3" name="Text Placeholder 2">
            <a:extLst>
              <a:ext uri="{FF2B5EF4-FFF2-40B4-BE49-F238E27FC236}">
                <a16:creationId xmlns:a16="http://schemas.microsoft.com/office/drawing/2014/main" id="{54D8F435-5E90-4B9E-AD00-6F8CCE26C10A}"/>
              </a:ext>
            </a:extLst>
          </p:cNvPr>
          <p:cNvSpPr>
            <a:spLocks noGrp="1"/>
          </p:cNvSpPr>
          <p:nvPr>
            <p:ph type="body" sz="quarter" idx="13"/>
          </p:nvPr>
        </p:nvSpPr>
        <p:spPr>
          <a:xfrm>
            <a:off x="117774" y="1123950"/>
            <a:ext cx="7917627" cy="3917951"/>
          </a:xfrm>
        </p:spPr>
        <p:txBody>
          <a:bodyPr/>
          <a:lstStyle/>
          <a:p>
            <a:pPr lvl="0"/>
            <a:r>
              <a:rPr lang="en-US" b="1"/>
              <a:t>Data markers</a:t>
            </a:r>
            <a:r>
              <a:rPr lang="en-US"/>
              <a:t>: Các điểm đánh</a:t>
            </a:r>
            <a:br>
              <a:rPr lang="en-US"/>
            </a:br>
            <a:r>
              <a:rPr lang="en-US"/>
              <a:t>dấu dữ liệu (dấu chấm, thanh</a:t>
            </a:r>
            <a:br>
              <a:rPr lang="en-US"/>
            </a:br>
            <a:r>
              <a:rPr lang="en-US"/>
              <a:t>và hình tròn,…) biểu thị một điểm </a:t>
            </a:r>
            <a:br>
              <a:rPr lang="en-US"/>
            </a:br>
            <a:r>
              <a:rPr lang="en-US"/>
              <a:t>dữ liệu.</a:t>
            </a:r>
          </a:p>
          <a:p>
            <a:pPr lvl="0"/>
            <a:r>
              <a:rPr lang="en-US" b="1"/>
              <a:t>Vertical (Y) và Horizontal (X) axis titles</a:t>
            </a:r>
            <a:r>
              <a:rPr lang="en-US"/>
              <a:t>: Tiêu đề trục dọc (Y) và trục ngang (X) mô tả các giá trị được vẽ trên đồ thị</a:t>
            </a:r>
          </a:p>
          <a:p>
            <a:pPr lvl="0"/>
            <a:r>
              <a:rPr lang="en-US" b="1"/>
              <a:t>Data table</a:t>
            </a:r>
            <a:r>
              <a:rPr lang="en-US"/>
              <a:t>: Một bảng dữ liệu xuất hiện bên dưới đồ thị và hiển thị các giá trị được thể hiện trên đồ thị. </a:t>
            </a:r>
          </a:p>
          <a:p>
            <a:pPr lvl="0"/>
            <a:r>
              <a:rPr lang="en-US" b="1"/>
              <a:t>Data label: </a:t>
            </a:r>
            <a:r>
              <a:rPr lang="en-US"/>
              <a:t>Nhãn dữ liệu là các giá trị xuất hiện trên đồ thị.</a:t>
            </a:r>
          </a:p>
        </p:txBody>
      </p:sp>
      <p:pic>
        <p:nvPicPr>
          <p:cNvPr id="10" name="Picture 9">
            <a:extLst>
              <a:ext uri="{FF2B5EF4-FFF2-40B4-BE49-F238E27FC236}">
                <a16:creationId xmlns:a16="http://schemas.microsoft.com/office/drawing/2014/main" id="{DC2F35A3-9B27-4092-94FF-9CF9418C05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81600" y="819150"/>
            <a:ext cx="3739850" cy="1920603"/>
          </a:xfrm>
          <a:prstGeom prst="rect">
            <a:avLst/>
          </a:prstGeom>
        </p:spPr>
      </p:pic>
    </p:spTree>
    <p:extLst>
      <p:ext uri="{BB962C8B-B14F-4D97-AF65-F5344CB8AC3E}">
        <p14:creationId xmlns:p14="http://schemas.microsoft.com/office/powerpoint/2010/main" val="18292416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09D6D63-BD85-4B1B-9D86-2A12BE92B352}"/>
              </a:ext>
            </a:extLst>
          </p:cNvPr>
          <p:cNvSpPr>
            <a:spLocks noGrp="1"/>
          </p:cNvSpPr>
          <p:nvPr>
            <p:ph type="title"/>
          </p:nvPr>
        </p:nvSpPr>
        <p:spPr/>
        <p:txBody>
          <a:bodyPr/>
          <a:lstStyle/>
          <a:p>
            <a:r>
              <a:rPr lang="en-US"/>
              <a:t>Các thành phần của đồ thị 2D</a:t>
            </a:r>
          </a:p>
        </p:txBody>
      </p:sp>
      <p:sp>
        <p:nvSpPr>
          <p:cNvPr id="15" name="Text Placeholder 14">
            <a:extLst>
              <a:ext uri="{FF2B5EF4-FFF2-40B4-BE49-F238E27FC236}">
                <a16:creationId xmlns:a16="http://schemas.microsoft.com/office/drawing/2014/main" id="{93FDB86B-8A02-460E-8D1F-238282CC38F8}"/>
              </a:ext>
            </a:extLst>
          </p:cNvPr>
          <p:cNvSpPr>
            <a:spLocks noGrp="1"/>
          </p:cNvSpPr>
          <p:nvPr>
            <p:ph type="body" sz="quarter" idx="13"/>
          </p:nvPr>
        </p:nvSpPr>
        <p:spPr/>
        <p:txBody>
          <a:bodyPr/>
          <a:lstStyle/>
          <a:p>
            <a:endParaRPr lang="en-US"/>
          </a:p>
        </p:txBody>
      </p:sp>
      <p:sp>
        <p:nvSpPr>
          <p:cNvPr id="4" name="Date Placeholder 3">
            <a:extLst>
              <a:ext uri="{FF2B5EF4-FFF2-40B4-BE49-F238E27FC236}">
                <a16:creationId xmlns:a16="http://schemas.microsoft.com/office/drawing/2014/main" id="{4E385F56-D04E-4D8C-ACD7-4B93C3121C4C}"/>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76493808-83E9-4E65-ABD2-0C2D97D2083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109DFCCC-47F9-473B-9831-7E9F0203BB76}"/>
              </a:ext>
            </a:extLst>
          </p:cNvPr>
          <p:cNvSpPr>
            <a:spLocks noGrp="1"/>
          </p:cNvSpPr>
          <p:nvPr>
            <p:ph type="sldNum" sz="quarter" idx="16"/>
          </p:nvPr>
        </p:nvSpPr>
        <p:spPr/>
        <p:txBody>
          <a:bodyPr/>
          <a:lstStyle/>
          <a:p>
            <a:fld id="{E49F9262-1392-45F9-82B8-E6BAB6B74FE5}" type="slidenum">
              <a:rPr lang="en-US" smtClean="0"/>
              <a:pPr/>
              <a:t>15</a:t>
            </a:fld>
            <a:endParaRPr lang="en-US"/>
          </a:p>
        </p:txBody>
      </p:sp>
      <p:graphicFrame>
        <p:nvGraphicFramePr>
          <p:cNvPr id="10" name="Table 9">
            <a:extLst>
              <a:ext uri="{FF2B5EF4-FFF2-40B4-BE49-F238E27FC236}">
                <a16:creationId xmlns:a16="http://schemas.microsoft.com/office/drawing/2014/main" id="{EFC16DC5-7D21-4BA6-BEFE-9C67F71C7C63}"/>
              </a:ext>
            </a:extLst>
          </p:cNvPr>
          <p:cNvGraphicFramePr>
            <a:graphicFrameLocks noGrp="1"/>
          </p:cNvGraphicFramePr>
          <p:nvPr>
            <p:extLst>
              <p:ext uri="{D42A27DB-BD31-4B8C-83A1-F6EECF244321}">
                <p14:modId xmlns:p14="http://schemas.microsoft.com/office/powerpoint/2010/main" val="3608706799"/>
              </p:ext>
            </p:extLst>
          </p:nvPr>
        </p:nvGraphicFramePr>
        <p:xfrm>
          <a:off x="295275" y="935418"/>
          <a:ext cx="8601075" cy="3831845"/>
        </p:xfrm>
        <a:graphic>
          <a:graphicData uri="http://schemas.openxmlformats.org/drawingml/2006/table">
            <a:tbl>
              <a:tblPr firstRow="1" bandRow="1">
                <a:tableStyleId>{5C22544A-7EE6-4342-B048-85BDC9FD1C3A}</a:tableStyleId>
              </a:tblPr>
              <a:tblGrid>
                <a:gridCol w="1688615">
                  <a:extLst>
                    <a:ext uri="{9D8B030D-6E8A-4147-A177-3AD203B41FA5}">
                      <a16:colId xmlns:a16="http://schemas.microsoft.com/office/drawing/2014/main" val="831254723"/>
                    </a:ext>
                  </a:extLst>
                </a:gridCol>
                <a:gridCol w="6912460">
                  <a:extLst>
                    <a:ext uri="{9D8B030D-6E8A-4147-A177-3AD203B41FA5}">
                      <a16:colId xmlns:a16="http://schemas.microsoft.com/office/drawing/2014/main" val="3462600964"/>
                    </a:ext>
                  </a:extLst>
                </a:gridCol>
              </a:tblGrid>
              <a:tr h="252662">
                <a:tc>
                  <a:txBody>
                    <a:bodyPr/>
                    <a:lstStyle/>
                    <a:p>
                      <a:pPr marL="0" lvl="0" indent="0" algn="l">
                        <a:lnSpc>
                          <a:spcPct val="107000"/>
                        </a:lnSpc>
                        <a:spcBef>
                          <a:spcPts val="600"/>
                        </a:spcBef>
                        <a:spcAft>
                          <a:spcPts val="600"/>
                        </a:spcAft>
                        <a:buFont typeface="Wingdings" panose="05000000000000000000" pitchFamily="2" charset="2"/>
                        <a:buNone/>
                      </a:pPr>
                      <a:r>
                        <a:rPr lang="en-CA" sz="1600">
                          <a:effectLst/>
                        </a:rPr>
                        <a:t>Chart title</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tc>
                <a:tc>
                  <a:txBody>
                    <a:bodyPr/>
                    <a:lstStyle/>
                    <a:p>
                      <a:pPr marL="0" lvl="0" indent="0">
                        <a:lnSpc>
                          <a:spcPct val="107000"/>
                        </a:lnSpc>
                        <a:spcBef>
                          <a:spcPts val="600"/>
                        </a:spcBef>
                        <a:spcAft>
                          <a:spcPts val="600"/>
                        </a:spcAft>
                        <a:buFont typeface="Wingdings" panose="05000000000000000000" pitchFamily="2" charset="2"/>
                        <a:buNone/>
                      </a:pPr>
                      <a:r>
                        <a:rPr lang="en-CA" sz="1600">
                          <a:effectLst/>
                        </a:rPr>
                        <a:t>Tiêu đề chính của đồ thị.</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340356753"/>
                  </a:ext>
                </a:extLst>
              </a:tr>
              <a:tr h="252984">
                <a:tc>
                  <a:txBody>
                    <a:bodyPr/>
                    <a:lstStyle/>
                    <a:p>
                      <a:pPr marL="0" lvl="0" indent="0" algn="l">
                        <a:lnSpc>
                          <a:spcPct val="107000"/>
                        </a:lnSpc>
                        <a:spcBef>
                          <a:spcPts val="600"/>
                        </a:spcBef>
                        <a:spcAft>
                          <a:spcPts val="600"/>
                        </a:spcAft>
                        <a:buFont typeface="Wingdings" panose="05000000000000000000" pitchFamily="2" charset="2"/>
                        <a:buNone/>
                      </a:pPr>
                      <a:r>
                        <a:rPr lang="en-CA" sz="1600" b="1">
                          <a:effectLst/>
                        </a:rPr>
                        <a:t>Chart area</a:t>
                      </a:r>
                      <a:endParaRPr lang="en-US" sz="1600" b="1">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137795" lvl="0" indent="0">
                        <a:lnSpc>
                          <a:spcPct val="107000"/>
                        </a:lnSpc>
                        <a:spcBef>
                          <a:spcPts val="600"/>
                        </a:spcBef>
                        <a:spcAft>
                          <a:spcPts val="600"/>
                        </a:spcAft>
                        <a:buFont typeface="Wingdings" panose="05000000000000000000" pitchFamily="2" charset="2"/>
                        <a:buNone/>
                      </a:pPr>
                      <a:r>
                        <a:rPr lang="en-CA" sz="1600">
                          <a:effectLst/>
                        </a:rPr>
                        <a:t>Là toàn bộ đồ thị chứa các thành phần khác trong đồ thị .</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40213862"/>
                  </a:ext>
                </a:extLst>
              </a:tr>
              <a:tr h="252984">
                <a:tc>
                  <a:txBody>
                    <a:bodyPr/>
                    <a:lstStyle/>
                    <a:p>
                      <a:pPr marL="0" lvl="0" indent="0" algn="l">
                        <a:lnSpc>
                          <a:spcPct val="107000"/>
                        </a:lnSpc>
                        <a:spcBef>
                          <a:spcPts val="600"/>
                        </a:spcBef>
                        <a:spcAft>
                          <a:spcPts val="600"/>
                        </a:spcAft>
                        <a:buFont typeface="Wingdings" panose="05000000000000000000" pitchFamily="2" charset="2"/>
                        <a:buNone/>
                      </a:pPr>
                      <a:r>
                        <a:rPr lang="en-CA" sz="1600" b="1">
                          <a:effectLst/>
                        </a:rPr>
                        <a:t>Plot area</a:t>
                      </a:r>
                      <a:endParaRPr lang="en-US" sz="1600" b="1">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137795" lvl="0" indent="0">
                        <a:lnSpc>
                          <a:spcPct val="107000"/>
                        </a:lnSpc>
                        <a:spcBef>
                          <a:spcPts val="600"/>
                        </a:spcBef>
                        <a:spcAft>
                          <a:spcPts val="600"/>
                        </a:spcAft>
                        <a:buFont typeface="Wingdings" panose="05000000000000000000" pitchFamily="2" charset="2"/>
                        <a:buNone/>
                      </a:pPr>
                      <a:r>
                        <a:rPr lang="en-CA" sz="1600">
                          <a:effectLst/>
                        </a:rPr>
                        <a:t>Vùng chứa đồ thị và các bảng số liệu của đồ thị</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4013723562"/>
                  </a:ext>
                </a:extLst>
              </a:tr>
              <a:tr h="252984">
                <a:tc>
                  <a:txBody>
                    <a:bodyPr/>
                    <a:lstStyle/>
                    <a:p>
                      <a:pPr marL="0" lvl="0" indent="0" algn="l">
                        <a:lnSpc>
                          <a:spcPct val="107000"/>
                        </a:lnSpc>
                        <a:spcBef>
                          <a:spcPts val="600"/>
                        </a:spcBef>
                        <a:spcAft>
                          <a:spcPts val="600"/>
                        </a:spcAft>
                        <a:buFont typeface="Wingdings" panose="05000000000000000000" pitchFamily="2" charset="2"/>
                        <a:buNone/>
                      </a:pPr>
                      <a:r>
                        <a:rPr lang="en-CA" sz="1600" b="1">
                          <a:effectLst/>
                        </a:rPr>
                        <a:t>Data label</a:t>
                      </a:r>
                      <a:endParaRPr lang="en-US" sz="1600" b="1">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137795" lvl="0" indent="0">
                        <a:lnSpc>
                          <a:spcPct val="107000"/>
                        </a:lnSpc>
                        <a:spcBef>
                          <a:spcPts val="600"/>
                        </a:spcBef>
                        <a:spcAft>
                          <a:spcPts val="600"/>
                        </a:spcAft>
                        <a:buFont typeface="Wingdings" panose="05000000000000000000" pitchFamily="2" charset="2"/>
                        <a:buNone/>
                      </a:pPr>
                      <a:r>
                        <a:rPr lang="en-CA" sz="1600">
                          <a:effectLst/>
                        </a:rPr>
                        <a:t>Biểu diễn các số liệu cụ thể kèm theo trên đồ thị</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476293847"/>
                  </a:ext>
                </a:extLst>
              </a:tr>
              <a:tr h="518437">
                <a:tc>
                  <a:txBody>
                    <a:bodyPr/>
                    <a:lstStyle/>
                    <a:p>
                      <a:pPr marL="0" lvl="0" indent="0" algn="l">
                        <a:lnSpc>
                          <a:spcPct val="107000"/>
                        </a:lnSpc>
                        <a:spcBef>
                          <a:spcPts val="600"/>
                        </a:spcBef>
                        <a:spcAft>
                          <a:spcPts val="600"/>
                        </a:spcAft>
                        <a:buFont typeface="Wingdings" panose="05000000000000000000" pitchFamily="2" charset="2"/>
                        <a:buNone/>
                      </a:pPr>
                      <a:r>
                        <a:rPr lang="en-CA" sz="1600" b="1">
                          <a:effectLst/>
                        </a:rPr>
                        <a:t>Legend</a:t>
                      </a:r>
                      <a:endParaRPr lang="en-US" sz="1600" b="1">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137795" lvl="0" indent="0">
                        <a:lnSpc>
                          <a:spcPct val="107000"/>
                        </a:lnSpc>
                        <a:spcBef>
                          <a:spcPts val="600"/>
                        </a:spcBef>
                        <a:spcAft>
                          <a:spcPts val="600"/>
                        </a:spcAft>
                        <a:buFont typeface="Wingdings" panose="05000000000000000000" pitchFamily="2" charset="2"/>
                        <a:buNone/>
                      </a:pPr>
                      <a:r>
                        <a:rPr lang="en-CA" sz="1600">
                          <a:effectLst/>
                        </a:rPr>
                        <a:t>Các chú thích, giúp ta biết được thành phần nào trong đồ thị biểu diễn cho chuỗi số liệu nào.</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973981152"/>
                  </a:ext>
                </a:extLst>
              </a:tr>
              <a:tr h="252984">
                <a:tc>
                  <a:txBody>
                    <a:bodyPr/>
                    <a:lstStyle/>
                    <a:p>
                      <a:pPr marL="0" lvl="0" indent="0" algn="l">
                        <a:lnSpc>
                          <a:spcPct val="107000"/>
                        </a:lnSpc>
                        <a:spcBef>
                          <a:spcPts val="600"/>
                        </a:spcBef>
                        <a:spcAft>
                          <a:spcPts val="600"/>
                        </a:spcAft>
                        <a:buFont typeface="Wingdings" panose="05000000000000000000" pitchFamily="2" charset="2"/>
                        <a:buNone/>
                      </a:pPr>
                      <a:r>
                        <a:rPr lang="en-CA" sz="1600" b="1">
                          <a:effectLst/>
                        </a:rPr>
                        <a:t>Horizontal gridlines</a:t>
                      </a:r>
                      <a:endParaRPr lang="en-US" sz="1600" b="1">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137795" lvl="0" indent="0">
                        <a:lnSpc>
                          <a:spcPct val="107000"/>
                        </a:lnSpc>
                        <a:spcBef>
                          <a:spcPts val="600"/>
                        </a:spcBef>
                        <a:spcAft>
                          <a:spcPts val="600"/>
                        </a:spcAft>
                        <a:buFont typeface="Wingdings" panose="05000000000000000000" pitchFamily="2" charset="2"/>
                        <a:buNone/>
                      </a:pPr>
                      <a:r>
                        <a:rPr lang="en-CA" sz="1600">
                          <a:effectLst/>
                        </a:rPr>
                        <a:t>Các đường lưới ngang.</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937174549"/>
                  </a:ext>
                </a:extLst>
              </a:tr>
              <a:tr h="252984">
                <a:tc>
                  <a:txBody>
                    <a:bodyPr/>
                    <a:lstStyle/>
                    <a:p>
                      <a:pPr marL="0" lvl="0" indent="0" algn="l">
                        <a:lnSpc>
                          <a:spcPct val="107000"/>
                        </a:lnSpc>
                        <a:spcBef>
                          <a:spcPts val="600"/>
                        </a:spcBef>
                        <a:spcAft>
                          <a:spcPts val="600"/>
                        </a:spcAft>
                        <a:buFont typeface="Wingdings" panose="05000000000000000000" pitchFamily="2" charset="2"/>
                        <a:buNone/>
                      </a:pPr>
                      <a:r>
                        <a:rPr lang="en-CA" sz="1600" b="1">
                          <a:effectLst/>
                        </a:rPr>
                        <a:t>Horizontal axis</a:t>
                      </a:r>
                      <a:endParaRPr lang="en-US" sz="1600" b="1">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137795" lvl="0" indent="0">
                        <a:lnSpc>
                          <a:spcPct val="107000"/>
                        </a:lnSpc>
                        <a:spcBef>
                          <a:spcPts val="600"/>
                        </a:spcBef>
                        <a:spcAft>
                          <a:spcPts val="600"/>
                        </a:spcAft>
                        <a:buFont typeface="Wingdings" panose="05000000000000000000" pitchFamily="2" charset="2"/>
                        <a:buNone/>
                      </a:pPr>
                      <a:r>
                        <a:rPr lang="en-CA" sz="1600">
                          <a:effectLst/>
                        </a:rPr>
                        <a:t>Trục nằm ngang (trục hoành) của đồ thị.</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736636268"/>
                  </a:ext>
                </a:extLst>
              </a:tr>
              <a:tr h="518437">
                <a:tc>
                  <a:txBody>
                    <a:bodyPr/>
                    <a:lstStyle/>
                    <a:p>
                      <a:pPr marL="0" lvl="0" indent="0" algn="l">
                        <a:lnSpc>
                          <a:spcPct val="107000"/>
                        </a:lnSpc>
                        <a:spcBef>
                          <a:spcPts val="600"/>
                        </a:spcBef>
                        <a:spcAft>
                          <a:spcPts val="600"/>
                        </a:spcAft>
                        <a:buFont typeface="Wingdings" panose="05000000000000000000" pitchFamily="2" charset="2"/>
                        <a:buNone/>
                      </a:pPr>
                      <a:r>
                        <a:rPr lang="en-CA" sz="1600" b="1">
                          <a:effectLst/>
                        </a:rPr>
                        <a:t>Data table</a:t>
                      </a:r>
                      <a:endParaRPr lang="en-US" sz="1600" b="1">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137795" lvl="0" indent="0">
                        <a:lnSpc>
                          <a:spcPct val="107000"/>
                        </a:lnSpc>
                        <a:spcBef>
                          <a:spcPts val="600"/>
                        </a:spcBef>
                        <a:spcAft>
                          <a:spcPts val="600"/>
                        </a:spcAft>
                        <a:buFont typeface="Wingdings" panose="05000000000000000000" pitchFamily="2" charset="2"/>
                        <a:buNone/>
                      </a:pPr>
                      <a:r>
                        <a:rPr lang="en-CA" sz="1600">
                          <a:effectLst/>
                        </a:rPr>
                        <a:t>Thay vì dùng “Data label” ta có thể dùng “Data table” ngay bên dưới hình vẽ, là bảng số liệu để vẽ đồ thị.</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4200229928"/>
                  </a:ext>
                </a:extLst>
              </a:tr>
              <a:tr h="252984">
                <a:tc>
                  <a:txBody>
                    <a:bodyPr/>
                    <a:lstStyle/>
                    <a:p>
                      <a:pPr marL="0" lvl="0" indent="0" algn="l">
                        <a:lnSpc>
                          <a:spcPct val="107000"/>
                        </a:lnSpc>
                        <a:spcBef>
                          <a:spcPts val="600"/>
                        </a:spcBef>
                        <a:spcAft>
                          <a:spcPts val="600"/>
                        </a:spcAft>
                        <a:buFont typeface="Wingdings" panose="05000000000000000000" pitchFamily="2" charset="2"/>
                        <a:buNone/>
                      </a:pPr>
                      <a:r>
                        <a:rPr lang="en-CA" sz="1600" b="1">
                          <a:effectLst/>
                        </a:rPr>
                        <a:t>Horizontal axis title</a:t>
                      </a:r>
                      <a:endParaRPr lang="en-US" sz="1600" b="1">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137795" lvl="0" indent="0">
                        <a:lnSpc>
                          <a:spcPct val="107000"/>
                        </a:lnSpc>
                        <a:spcBef>
                          <a:spcPts val="600"/>
                        </a:spcBef>
                        <a:spcAft>
                          <a:spcPts val="600"/>
                        </a:spcAft>
                        <a:buFont typeface="Wingdings" panose="05000000000000000000" pitchFamily="2" charset="2"/>
                        <a:buNone/>
                      </a:pPr>
                      <a:r>
                        <a:rPr lang="en-CA" sz="1600">
                          <a:effectLst/>
                        </a:rPr>
                        <a:t>Tiêu đề trục hoành của đồ thị, xác định kiểu dữ liệu trình diễn trên trục hoành. </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589061925"/>
                  </a:ext>
                </a:extLst>
              </a:tr>
              <a:tr h="252984">
                <a:tc>
                  <a:txBody>
                    <a:bodyPr/>
                    <a:lstStyle/>
                    <a:p>
                      <a:pPr marL="0" lvl="0" indent="0" algn="l">
                        <a:lnSpc>
                          <a:spcPct val="107000"/>
                        </a:lnSpc>
                        <a:spcBef>
                          <a:spcPts val="600"/>
                        </a:spcBef>
                        <a:spcAft>
                          <a:spcPts val="600"/>
                        </a:spcAft>
                        <a:buFont typeface="Wingdings" panose="05000000000000000000" pitchFamily="2" charset="2"/>
                        <a:buNone/>
                      </a:pPr>
                      <a:r>
                        <a:rPr lang="en-CA" sz="1600" b="1">
                          <a:effectLst/>
                        </a:rPr>
                        <a:t>Vertical gridlines</a:t>
                      </a:r>
                      <a:endParaRPr lang="en-US" sz="1600" b="1">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137795" lvl="0" indent="0">
                        <a:lnSpc>
                          <a:spcPct val="107000"/>
                        </a:lnSpc>
                        <a:spcBef>
                          <a:spcPts val="600"/>
                        </a:spcBef>
                        <a:spcAft>
                          <a:spcPts val="600"/>
                        </a:spcAft>
                        <a:buFont typeface="Wingdings" panose="05000000000000000000" pitchFamily="2" charset="2"/>
                        <a:buNone/>
                      </a:pPr>
                      <a:r>
                        <a:rPr lang="en-CA" sz="1600">
                          <a:effectLst/>
                        </a:rPr>
                        <a:t>Các đường lưới dọc.</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263469766"/>
                  </a:ext>
                </a:extLst>
              </a:tr>
              <a:tr h="252984">
                <a:tc>
                  <a:txBody>
                    <a:bodyPr/>
                    <a:lstStyle/>
                    <a:p>
                      <a:pPr marL="0" lvl="0" indent="0" algn="l">
                        <a:lnSpc>
                          <a:spcPct val="107000"/>
                        </a:lnSpc>
                        <a:spcBef>
                          <a:spcPts val="600"/>
                        </a:spcBef>
                        <a:spcAft>
                          <a:spcPts val="600"/>
                        </a:spcAft>
                        <a:buFont typeface="Wingdings" panose="05000000000000000000" pitchFamily="2" charset="2"/>
                        <a:buNone/>
                      </a:pPr>
                      <a:r>
                        <a:rPr lang="en-CA" sz="1600" b="1">
                          <a:effectLst/>
                        </a:rPr>
                        <a:t>Vertical axis</a:t>
                      </a:r>
                      <a:endParaRPr lang="en-US" sz="1600" b="1">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137795" lvl="0" indent="0">
                        <a:lnSpc>
                          <a:spcPct val="107000"/>
                        </a:lnSpc>
                        <a:spcBef>
                          <a:spcPts val="600"/>
                        </a:spcBef>
                        <a:spcAft>
                          <a:spcPts val="600"/>
                        </a:spcAft>
                        <a:buFont typeface="Wingdings" panose="05000000000000000000" pitchFamily="2" charset="2"/>
                        <a:buNone/>
                      </a:pPr>
                      <a:r>
                        <a:rPr lang="en-CA" sz="1600">
                          <a:effectLst/>
                        </a:rPr>
                        <a:t>Trục dọc (trục tung) của đồ thị.</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511638522"/>
                  </a:ext>
                </a:extLst>
              </a:tr>
              <a:tr h="518437">
                <a:tc>
                  <a:txBody>
                    <a:bodyPr/>
                    <a:lstStyle/>
                    <a:p>
                      <a:pPr marL="0" lvl="0" indent="0" algn="l">
                        <a:lnSpc>
                          <a:spcPct val="107000"/>
                        </a:lnSpc>
                        <a:spcBef>
                          <a:spcPts val="600"/>
                        </a:spcBef>
                        <a:spcAft>
                          <a:spcPts val="600"/>
                        </a:spcAft>
                        <a:buFont typeface="Wingdings" panose="05000000000000000000" pitchFamily="2" charset="2"/>
                        <a:buNone/>
                      </a:pPr>
                      <a:r>
                        <a:rPr lang="en-CA" sz="1600" b="1">
                          <a:effectLst/>
                        </a:rPr>
                        <a:t>Vertical axis title</a:t>
                      </a:r>
                      <a:endParaRPr lang="en-US" sz="1600" b="1">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137795" lvl="0" indent="0" algn="l">
                        <a:lnSpc>
                          <a:spcPct val="107000"/>
                        </a:lnSpc>
                        <a:spcBef>
                          <a:spcPts val="600"/>
                        </a:spcBef>
                        <a:spcAft>
                          <a:spcPts val="600"/>
                        </a:spcAft>
                        <a:buFont typeface="Wingdings" panose="05000000000000000000" pitchFamily="2" charset="2"/>
                        <a:buNone/>
                      </a:pPr>
                      <a:r>
                        <a:rPr lang="en-CA" sz="1600">
                          <a:effectLst/>
                        </a:rPr>
                        <a:t>Tiêu đề trục tung của đồ thị, xác định kiểu dữ liệu trình diễn trên </a:t>
                      </a:r>
                      <a:br>
                        <a:rPr lang="en-CA" sz="1600">
                          <a:effectLst/>
                        </a:rPr>
                      </a:br>
                      <a:r>
                        <a:rPr lang="en-CA" sz="1600">
                          <a:effectLst/>
                        </a:rPr>
                        <a:t>trục tung.</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489636915"/>
                  </a:ext>
                </a:extLst>
              </a:tr>
            </a:tbl>
          </a:graphicData>
        </a:graphic>
      </p:graphicFrame>
    </p:spTree>
    <p:extLst>
      <p:ext uri="{BB962C8B-B14F-4D97-AF65-F5344CB8AC3E}">
        <p14:creationId xmlns:p14="http://schemas.microsoft.com/office/powerpoint/2010/main" val="4911078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09D6D63-BD85-4B1B-9D86-2A12BE92B352}"/>
              </a:ext>
            </a:extLst>
          </p:cNvPr>
          <p:cNvSpPr>
            <a:spLocks noGrp="1"/>
          </p:cNvSpPr>
          <p:nvPr>
            <p:ph type="title"/>
          </p:nvPr>
        </p:nvSpPr>
        <p:spPr/>
        <p:txBody>
          <a:bodyPr/>
          <a:lstStyle/>
          <a:p>
            <a:r>
              <a:rPr lang="en-US"/>
              <a:t>Các thành phần của đồ thị 3D</a:t>
            </a:r>
          </a:p>
        </p:txBody>
      </p:sp>
      <p:sp>
        <p:nvSpPr>
          <p:cNvPr id="4" name="Date Placeholder 3">
            <a:extLst>
              <a:ext uri="{FF2B5EF4-FFF2-40B4-BE49-F238E27FC236}">
                <a16:creationId xmlns:a16="http://schemas.microsoft.com/office/drawing/2014/main" id="{4E385F56-D04E-4D8C-ACD7-4B93C3121C4C}"/>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76493808-83E9-4E65-ABD2-0C2D97D2083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109DFCCC-47F9-473B-9831-7E9F0203BB76}"/>
              </a:ext>
            </a:extLst>
          </p:cNvPr>
          <p:cNvSpPr>
            <a:spLocks noGrp="1"/>
          </p:cNvSpPr>
          <p:nvPr>
            <p:ph type="sldNum" sz="quarter" idx="16"/>
          </p:nvPr>
        </p:nvSpPr>
        <p:spPr/>
        <p:txBody>
          <a:bodyPr/>
          <a:lstStyle/>
          <a:p>
            <a:fld id="{E49F9262-1392-45F9-82B8-E6BAB6B74FE5}" type="slidenum">
              <a:rPr lang="en-US" smtClean="0"/>
              <a:pPr/>
              <a:t>16</a:t>
            </a:fld>
            <a:endParaRPr lang="en-US"/>
          </a:p>
        </p:txBody>
      </p:sp>
      <p:pic>
        <p:nvPicPr>
          <p:cNvPr id="8" name="Picture 7">
            <a:extLst>
              <a:ext uri="{FF2B5EF4-FFF2-40B4-BE49-F238E27FC236}">
                <a16:creationId xmlns:a16="http://schemas.microsoft.com/office/drawing/2014/main" id="{30958D69-B977-4F9D-B725-5AECF0DA3282}"/>
              </a:ext>
            </a:extLst>
          </p:cNvPr>
          <p:cNvPicPr/>
          <p:nvPr/>
        </p:nvPicPr>
        <p:blipFill>
          <a:blip r:embed="rId3"/>
          <a:stretch>
            <a:fillRect/>
          </a:stretch>
        </p:blipFill>
        <p:spPr>
          <a:xfrm>
            <a:off x="133350" y="927086"/>
            <a:ext cx="4605655" cy="3132500"/>
          </a:xfrm>
          <a:prstGeom prst="rect">
            <a:avLst/>
          </a:prstGeom>
        </p:spPr>
      </p:pic>
      <p:graphicFrame>
        <p:nvGraphicFramePr>
          <p:cNvPr id="2" name="Table 1">
            <a:extLst>
              <a:ext uri="{FF2B5EF4-FFF2-40B4-BE49-F238E27FC236}">
                <a16:creationId xmlns:a16="http://schemas.microsoft.com/office/drawing/2014/main" id="{8DFEAC1D-5160-4487-BD1F-8431B4FE3C76}"/>
              </a:ext>
            </a:extLst>
          </p:cNvPr>
          <p:cNvGraphicFramePr>
            <a:graphicFrameLocks noGrp="1"/>
          </p:cNvGraphicFramePr>
          <p:nvPr>
            <p:extLst>
              <p:ext uri="{D42A27DB-BD31-4B8C-83A1-F6EECF244321}">
                <p14:modId xmlns:p14="http://schemas.microsoft.com/office/powerpoint/2010/main" val="2557374633"/>
              </p:ext>
            </p:extLst>
          </p:nvPr>
        </p:nvGraphicFramePr>
        <p:xfrm>
          <a:off x="4791075" y="927086"/>
          <a:ext cx="4238625" cy="3098830"/>
        </p:xfrm>
        <a:graphic>
          <a:graphicData uri="http://schemas.openxmlformats.org/drawingml/2006/table">
            <a:tbl>
              <a:tblPr firstRow="1" firstCol="1" bandRow="1">
                <a:tableStyleId>{5C22544A-7EE6-4342-B048-85BDC9FD1C3A}</a:tableStyleId>
              </a:tblPr>
              <a:tblGrid>
                <a:gridCol w="1335746">
                  <a:extLst>
                    <a:ext uri="{9D8B030D-6E8A-4147-A177-3AD203B41FA5}">
                      <a16:colId xmlns:a16="http://schemas.microsoft.com/office/drawing/2014/main" val="3651929164"/>
                    </a:ext>
                  </a:extLst>
                </a:gridCol>
                <a:gridCol w="2902879">
                  <a:extLst>
                    <a:ext uri="{9D8B030D-6E8A-4147-A177-3AD203B41FA5}">
                      <a16:colId xmlns:a16="http://schemas.microsoft.com/office/drawing/2014/main" val="1317628776"/>
                    </a:ext>
                  </a:extLst>
                </a:gridCol>
              </a:tblGrid>
              <a:tr h="599766">
                <a:tc>
                  <a:txBody>
                    <a:bodyPr/>
                    <a:lstStyle/>
                    <a:p>
                      <a:pPr marL="0" lvl="0" indent="0">
                        <a:lnSpc>
                          <a:spcPct val="107000"/>
                        </a:lnSpc>
                        <a:spcBef>
                          <a:spcPts val="600"/>
                        </a:spcBef>
                        <a:spcAft>
                          <a:spcPts val="600"/>
                        </a:spcAft>
                        <a:buFont typeface="Arial" panose="020B0604020202020204" pitchFamily="34" charset="0"/>
                        <a:buNone/>
                        <a:tabLst>
                          <a:tab pos="457200" algn="l"/>
                        </a:tabLst>
                      </a:pPr>
                      <a:r>
                        <a:rPr lang="en-CA" sz="1600">
                          <a:effectLst/>
                        </a:rPr>
                        <a:t>Back wall</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anchor="ctr"/>
                </a:tc>
                <a:tc>
                  <a:txBody>
                    <a:bodyPr/>
                    <a:lstStyle/>
                    <a:p>
                      <a:pPr marL="0" lvl="0" indent="0">
                        <a:lnSpc>
                          <a:spcPct val="107000"/>
                        </a:lnSpc>
                        <a:spcBef>
                          <a:spcPts val="600"/>
                        </a:spcBef>
                        <a:spcAft>
                          <a:spcPts val="600"/>
                        </a:spcAft>
                        <a:buFont typeface="Wingdings" panose="05000000000000000000" pitchFamily="2" charset="2"/>
                        <a:buNone/>
                        <a:tabLst>
                          <a:tab pos="457200" algn="l"/>
                        </a:tabLst>
                      </a:pPr>
                      <a:r>
                        <a:rPr lang="en-CA" sz="1600">
                          <a:effectLst/>
                        </a:rPr>
                        <a:t>Màu/ hình nền sau đồ thị.</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248316070"/>
                  </a:ext>
                </a:extLst>
              </a:tr>
              <a:tr h="600531">
                <a:tc>
                  <a:txBody>
                    <a:bodyPr/>
                    <a:lstStyle/>
                    <a:p>
                      <a:pPr marL="0" lvl="0" indent="0">
                        <a:lnSpc>
                          <a:spcPct val="107000"/>
                        </a:lnSpc>
                        <a:spcBef>
                          <a:spcPts val="600"/>
                        </a:spcBef>
                        <a:spcAft>
                          <a:spcPts val="600"/>
                        </a:spcAft>
                        <a:buFont typeface="Arial" panose="020B0604020202020204" pitchFamily="34" charset="0"/>
                        <a:buNone/>
                        <a:tabLst>
                          <a:tab pos="457200" algn="l"/>
                        </a:tabLst>
                      </a:pPr>
                      <a:r>
                        <a:rPr lang="en-CA" sz="1600">
                          <a:effectLst/>
                        </a:rPr>
                        <a:t>Side wall</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anchor="ctr"/>
                </a:tc>
                <a:tc>
                  <a:txBody>
                    <a:bodyPr/>
                    <a:lstStyle/>
                    <a:p>
                      <a:pPr marL="0" lvl="0" indent="0">
                        <a:lnSpc>
                          <a:spcPct val="107000"/>
                        </a:lnSpc>
                        <a:spcBef>
                          <a:spcPts val="600"/>
                        </a:spcBef>
                        <a:spcAft>
                          <a:spcPts val="600"/>
                        </a:spcAft>
                        <a:buFont typeface="Wingdings" panose="05000000000000000000" pitchFamily="2" charset="2"/>
                        <a:buNone/>
                        <a:tabLst>
                          <a:tab pos="457200" algn="l"/>
                        </a:tabLst>
                      </a:pPr>
                      <a:r>
                        <a:rPr lang="en-CA" sz="1600">
                          <a:effectLst/>
                        </a:rPr>
                        <a:t>Màu/ hình nền ở các cạnh bên của đồ thị.</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648486896"/>
                  </a:ext>
                </a:extLst>
              </a:tr>
              <a:tr h="667872">
                <a:tc>
                  <a:txBody>
                    <a:bodyPr/>
                    <a:lstStyle/>
                    <a:p>
                      <a:pPr marL="0" lvl="0" indent="0">
                        <a:lnSpc>
                          <a:spcPct val="107000"/>
                        </a:lnSpc>
                        <a:spcBef>
                          <a:spcPts val="600"/>
                        </a:spcBef>
                        <a:spcAft>
                          <a:spcPts val="600"/>
                        </a:spcAft>
                        <a:buFont typeface="Arial" panose="020B0604020202020204" pitchFamily="34" charset="0"/>
                        <a:buNone/>
                        <a:tabLst>
                          <a:tab pos="457200" algn="l"/>
                        </a:tabLst>
                      </a:pPr>
                      <a:r>
                        <a:rPr lang="en-CA" sz="1600">
                          <a:effectLst/>
                        </a:rPr>
                        <a:t>Floor</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anchor="ctr"/>
                </a:tc>
                <a:tc>
                  <a:txBody>
                    <a:bodyPr/>
                    <a:lstStyle/>
                    <a:p>
                      <a:pPr marL="0" lvl="0" indent="0">
                        <a:lnSpc>
                          <a:spcPct val="107000"/>
                        </a:lnSpc>
                        <a:spcBef>
                          <a:spcPts val="600"/>
                        </a:spcBef>
                        <a:spcAft>
                          <a:spcPts val="600"/>
                        </a:spcAft>
                        <a:buFont typeface="Wingdings" panose="05000000000000000000" pitchFamily="2" charset="2"/>
                        <a:buNone/>
                        <a:tabLst>
                          <a:tab pos="457200" algn="l"/>
                        </a:tabLst>
                      </a:pPr>
                      <a:r>
                        <a:rPr lang="en-CA" sz="1600">
                          <a:effectLst/>
                        </a:rPr>
                        <a:t>Màu/ hình nền bên dưới đồ thị.</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988579108"/>
                  </a:ext>
                </a:extLst>
              </a:tr>
              <a:tr h="1230661">
                <a:tc>
                  <a:txBody>
                    <a:bodyPr/>
                    <a:lstStyle/>
                    <a:p>
                      <a:pPr marL="0" lvl="0" indent="0">
                        <a:lnSpc>
                          <a:spcPct val="107000"/>
                        </a:lnSpc>
                        <a:spcBef>
                          <a:spcPts val="600"/>
                        </a:spcBef>
                        <a:spcAft>
                          <a:spcPts val="600"/>
                        </a:spcAft>
                        <a:buFont typeface="Arial" panose="020B0604020202020204" pitchFamily="34" charset="0"/>
                        <a:buNone/>
                        <a:tabLst>
                          <a:tab pos="457200" algn="l"/>
                        </a:tabLst>
                      </a:pPr>
                      <a:r>
                        <a:rPr lang="en-CA" sz="1600">
                          <a:effectLst/>
                        </a:rPr>
                        <a:t>Column depth</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anchor="ctr"/>
                </a:tc>
                <a:tc>
                  <a:txBody>
                    <a:bodyPr/>
                    <a:lstStyle/>
                    <a:p>
                      <a:pPr marL="0" lvl="0" indent="0">
                        <a:lnSpc>
                          <a:spcPct val="107000"/>
                        </a:lnSpc>
                        <a:spcBef>
                          <a:spcPts val="600"/>
                        </a:spcBef>
                        <a:spcAft>
                          <a:spcPts val="600"/>
                        </a:spcAft>
                        <a:buFont typeface="Wingdings" panose="05000000000000000000" pitchFamily="2" charset="2"/>
                        <a:buNone/>
                        <a:tabLst>
                          <a:tab pos="457200" algn="l"/>
                        </a:tabLst>
                      </a:pPr>
                      <a:r>
                        <a:rPr lang="en-CA" sz="1600">
                          <a:effectLst/>
                        </a:rPr>
                        <a:t>Độ sâu của các thành phần biểu diễn chuỗi số liệu dưới dạng 3-D.</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553981961"/>
                  </a:ext>
                </a:extLst>
              </a:tr>
            </a:tbl>
          </a:graphicData>
        </a:graphic>
      </p:graphicFrame>
    </p:spTree>
    <p:extLst>
      <p:ext uri="{BB962C8B-B14F-4D97-AF65-F5344CB8AC3E}">
        <p14:creationId xmlns:p14="http://schemas.microsoft.com/office/powerpoint/2010/main" val="14015004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09D6D63-BD85-4B1B-9D86-2A12BE92B352}"/>
              </a:ext>
            </a:extLst>
          </p:cNvPr>
          <p:cNvSpPr>
            <a:spLocks noGrp="1"/>
          </p:cNvSpPr>
          <p:nvPr>
            <p:ph type="title"/>
          </p:nvPr>
        </p:nvSpPr>
        <p:spPr/>
        <p:txBody>
          <a:bodyPr/>
          <a:lstStyle/>
          <a:p>
            <a:r>
              <a:rPr lang="en-US"/>
              <a:t>Chọn các thành phần của đồ thị</a:t>
            </a:r>
          </a:p>
        </p:txBody>
      </p:sp>
      <p:sp>
        <p:nvSpPr>
          <p:cNvPr id="12" name="Text Placeholder 11">
            <a:extLst>
              <a:ext uri="{FF2B5EF4-FFF2-40B4-BE49-F238E27FC236}">
                <a16:creationId xmlns:a16="http://schemas.microsoft.com/office/drawing/2014/main" id="{B1023F92-F262-4424-855B-68C8DFB87A06}"/>
              </a:ext>
            </a:extLst>
          </p:cNvPr>
          <p:cNvSpPr>
            <a:spLocks noGrp="1"/>
          </p:cNvSpPr>
          <p:nvPr>
            <p:ph type="body" sz="quarter" idx="13"/>
          </p:nvPr>
        </p:nvSpPr>
        <p:spPr>
          <a:xfrm>
            <a:off x="0" y="1092200"/>
            <a:ext cx="5492722" cy="4051300"/>
          </a:xfrm>
        </p:spPr>
        <p:txBody>
          <a:bodyPr/>
          <a:lstStyle/>
          <a:p>
            <a:r>
              <a:rPr lang="en-US" sz="2000"/>
              <a:t>Chọn thành phần thích hợp bằng cách nhấp chuột trực tiếp vào chúng trong đồ thị hoặc có thể sử dụng danh sách </a:t>
            </a:r>
            <a:r>
              <a:rPr lang="en-US" sz="2000" b="1"/>
              <a:t>Chart Elements </a:t>
            </a:r>
            <a:r>
              <a:rPr lang="en-US" sz="2000"/>
              <a:t>trong nhóm </a:t>
            </a:r>
            <a:r>
              <a:rPr lang="en-US" sz="2000" b="1"/>
              <a:t>Current Selection </a:t>
            </a:r>
            <a:r>
              <a:rPr lang="en-US" sz="2000"/>
              <a:t>trên thẻ </a:t>
            </a:r>
            <a:r>
              <a:rPr lang="en-US" sz="2000" b="1"/>
              <a:t>Chart Tools Format</a:t>
            </a:r>
            <a:r>
              <a:rPr lang="en-US" sz="2000"/>
              <a:t>.</a:t>
            </a:r>
          </a:p>
          <a:p>
            <a:r>
              <a:rPr lang="en-US" sz="2000"/>
              <a:t>Để mở ngăn định dạng tương ứng với thành phần của đồ thị, bấm đúp chuột vào thành phần đó.</a:t>
            </a:r>
          </a:p>
          <a:p>
            <a:r>
              <a:rPr lang="en-US" sz="2000"/>
              <a:t>Khi bạn chọn một thành phần trên đồ thị, bạn có thể sử dụng bất kỳ thẻ định dạng nào để thực hiện thay đổi cho thành phần đó.</a:t>
            </a:r>
          </a:p>
          <a:p>
            <a:endParaRPr lang="en-US" sz="2000"/>
          </a:p>
        </p:txBody>
      </p:sp>
      <p:sp>
        <p:nvSpPr>
          <p:cNvPr id="4" name="Date Placeholder 3">
            <a:extLst>
              <a:ext uri="{FF2B5EF4-FFF2-40B4-BE49-F238E27FC236}">
                <a16:creationId xmlns:a16="http://schemas.microsoft.com/office/drawing/2014/main" id="{4E385F56-D04E-4D8C-ACD7-4B93C3121C4C}"/>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76493808-83E9-4E65-ABD2-0C2D97D20833}"/>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109DFCCC-47F9-473B-9831-7E9F0203BB76}"/>
              </a:ext>
            </a:extLst>
          </p:cNvPr>
          <p:cNvSpPr>
            <a:spLocks noGrp="1"/>
          </p:cNvSpPr>
          <p:nvPr>
            <p:ph type="sldNum" sz="quarter" idx="16"/>
          </p:nvPr>
        </p:nvSpPr>
        <p:spPr/>
        <p:txBody>
          <a:bodyPr/>
          <a:lstStyle/>
          <a:p>
            <a:fld id="{E49F9262-1392-45F9-82B8-E6BAB6B74FE5}" type="slidenum">
              <a:rPr lang="en-US" smtClean="0"/>
              <a:pPr/>
              <a:t>17</a:t>
            </a:fld>
            <a:endParaRPr lang="en-US"/>
          </a:p>
        </p:txBody>
      </p:sp>
      <p:pic>
        <p:nvPicPr>
          <p:cNvPr id="13" name="Picture 12">
            <a:extLst>
              <a:ext uri="{FF2B5EF4-FFF2-40B4-BE49-F238E27FC236}">
                <a16:creationId xmlns:a16="http://schemas.microsoft.com/office/drawing/2014/main" id="{45D60A26-2D86-4538-8408-97FDBACA0CBE}"/>
              </a:ext>
            </a:extLst>
          </p:cNvPr>
          <p:cNvPicPr>
            <a:picLocks noChangeAspect="1"/>
          </p:cNvPicPr>
          <p:nvPr/>
        </p:nvPicPr>
        <p:blipFill rotWithShape="1">
          <a:blip r:embed="rId3"/>
          <a:srcRect r="29722" b="26903"/>
          <a:stretch/>
        </p:blipFill>
        <p:spPr>
          <a:xfrm>
            <a:off x="5492722" y="819150"/>
            <a:ext cx="3575078" cy="2044594"/>
          </a:xfrm>
          <a:prstGeom prst="rect">
            <a:avLst/>
          </a:prstGeom>
        </p:spPr>
      </p:pic>
      <p:pic>
        <p:nvPicPr>
          <p:cNvPr id="15" name="Picture 14">
            <a:extLst>
              <a:ext uri="{FF2B5EF4-FFF2-40B4-BE49-F238E27FC236}">
                <a16:creationId xmlns:a16="http://schemas.microsoft.com/office/drawing/2014/main" id="{5AFCB124-EB93-4A0F-8C48-B64027664D8E}"/>
              </a:ext>
            </a:extLst>
          </p:cNvPr>
          <p:cNvPicPr/>
          <p:nvPr/>
        </p:nvPicPr>
        <p:blipFill>
          <a:blip r:embed="rId4"/>
          <a:stretch>
            <a:fillRect/>
          </a:stretch>
        </p:blipFill>
        <p:spPr bwMode="auto">
          <a:xfrm>
            <a:off x="6830231" y="3187357"/>
            <a:ext cx="2237569" cy="1898543"/>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7848B3DE-886E-4E1E-9369-5591FBA8B1BE}"/>
              </a:ext>
            </a:extLst>
          </p:cNvPr>
          <p:cNvPicPr/>
          <p:nvPr/>
        </p:nvPicPr>
        <p:blipFill>
          <a:blip r:embed="rId5"/>
          <a:stretch>
            <a:fillRect/>
          </a:stretch>
        </p:blipFill>
        <p:spPr>
          <a:xfrm>
            <a:off x="5492722" y="2977647"/>
            <a:ext cx="1282727" cy="2038350"/>
          </a:xfrm>
          <a:prstGeom prst="rect">
            <a:avLst/>
          </a:prstGeom>
        </p:spPr>
      </p:pic>
    </p:spTree>
    <p:extLst>
      <p:ext uri="{BB962C8B-B14F-4D97-AF65-F5344CB8AC3E}">
        <p14:creationId xmlns:p14="http://schemas.microsoft.com/office/powerpoint/2010/main" val="36179698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9893-619D-4C2F-8361-D1ADEB77F160}"/>
              </a:ext>
            </a:extLst>
          </p:cNvPr>
          <p:cNvSpPr>
            <a:spLocks noGrp="1"/>
          </p:cNvSpPr>
          <p:nvPr>
            <p:ph type="title"/>
          </p:nvPr>
        </p:nvSpPr>
        <p:spPr/>
        <p:txBody>
          <a:bodyPr/>
          <a:lstStyle/>
          <a:p>
            <a:r>
              <a:rPr lang="en-US"/>
              <a:t>Định dạng các thành phần của đồ thị</a:t>
            </a:r>
          </a:p>
        </p:txBody>
      </p:sp>
      <p:sp>
        <p:nvSpPr>
          <p:cNvPr id="3" name="Text Placeholder 2">
            <a:extLst>
              <a:ext uri="{FF2B5EF4-FFF2-40B4-BE49-F238E27FC236}">
                <a16:creationId xmlns:a16="http://schemas.microsoft.com/office/drawing/2014/main" id="{7FD63BCF-6F03-45F5-B764-C27740BF8543}"/>
              </a:ext>
            </a:extLst>
          </p:cNvPr>
          <p:cNvSpPr>
            <a:spLocks noGrp="1"/>
          </p:cNvSpPr>
          <p:nvPr>
            <p:ph type="body" sz="quarter" idx="13"/>
          </p:nvPr>
        </p:nvSpPr>
        <p:spPr>
          <a:xfrm>
            <a:off x="176213" y="931861"/>
            <a:ext cx="5716587" cy="3621089"/>
          </a:xfrm>
        </p:spPr>
        <p:txBody>
          <a:bodyPr/>
          <a:lstStyle/>
          <a:p>
            <a:r>
              <a:rPr lang="en-US"/>
              <a:t>PowerPoint cung cấp cho người dùng các kiểu đồ thị định dạng sẵn, hoặc có thể tạo và áp dụng kiểu tùy chỉnh của riêng cho các thành phần của đồ thị.</a:t>
            </a:r>
          </a:p>
          <a:p>
            <a:r>
              <a:rPr lang="en-US"/>
              <a:t>Có thể </a:t>
            </a:r>
            <a:r>
              <a:rPr lang="en-US" b="1"/>
              <a:t>Reset to Match Style </a:t>
            </a:r>
            <a:r>
              <a:rPr lang="en-US"/>
              <a:t>để trở về định dạng mặc định.</a:t>
            </a:r>
          </a:p>
          <a:p>
            <a:endParaRPr lang="en-US"/>
          </a:p>
        </p:txBody>
      </p:sp>
      <p:sp>
        <p:nvSpPr>
          <p:cNvPr id="4" name="Date Placeholder 3">
            <a:extLst>
              <a:ext uri="{FF2B5EF4-FFF2-40B4-BE49-F238E27FC236}">
                <a16:creationId xmlns:a16="http://schemas.microsoft.com/office/drawing/2014/main" id="{905D7152-66F9-42A6-81F7-14E4F6814A28}"/>
              </a:ext>
            </a:extLst>
          </p:cNvPr>
          <p:cNvSpPr>
            <a:spLocks noGrp="1"/>
          </p:cNvSpPr>
          <p:nvPr>
            <p:ph type="dt" sz="half" idx="14"/>
          </p:nvPr>
        </p:nvSpPr>
        <p:spPr/>
        <p:txBody>
          <a:bodyPr/>
          <a:lstStyle/>
          <a:p>
            <a:fld id="{3666938D-6E01-40AE-BE27-E7323976FC9E}" type="datetime1">
              <a:rPr lang="en-US" smtClean="0"/>
              <a:t>9/14/2019</a:t>
            </a:fld>
            <a:endParaRPr lang="en-US"/>
          </a:p>
        </p:txBody>
      </p:sp>
      <p:sp>
        <p:nvSpPr>
          <p:cNvPr id="5" name="Footer Placeholder 4">
            <a:extLst>
              <a:ext uri="{FF2B5EF4-FFF2-40B4-BE49-F238E27FC236}">
                <a16:creationId xmlns:a16="http://schemas.microsoft.com/office/drawing/2014/main" id="{3F82B2CE-F187-4F08-BAD7-91D0FB7F37F9}"/>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2392C47-11B7-4719-8F61-AD8561D329A7}"/>
              </a:ext>
            </a:extLst>
          </p:cNvPr>
          <p:cNvSpPr>
            <a:spLocks noGrp="1"/>
          </p:cNvSpPr>
          <p:nvPr>
            <p:ph type="sldNum" sz="quarter" idx="16"/>
          </p:nvPr>
        </p:nvSpPr>
        <p:spPr/>
        <p:txBody>
          <a:bodyPr/>
          <a:lstStyle/>
          <a:p>
            <a:fld id="{E49F9262-1392-45F9-82B8-E6BAB6B74FE5}" type="slidenum">
              <a:rPr lang="en-US" smtClean="0"/>
              <a:t>18</a:t>
            </a:fld>
            <a:endParaRPr lang="en-US"/>
          </a:p>
        </p:txBody>
      </p:sp>
      <p:pic>
        <p:nvPicPr>
          <p:cNvPr id="10" name="Picture 9">
            <a:extLst>
              <a:ext uri="{FF2B5EF4-FFF2-40B4-BE49-F238E27FC236}">
                <a16:creationId xmlns:a16="http://schemas.microsoft.com/office/drawing/2014/main" id="{592D4E16-8921-4915-ACA1-9D51A2F2371D}"/>
              </a:ext>
            </a:extLst>
          </p:cNvPr>
          <p:cNvPicPr/>
          <p:nvPr/>
        </p:nvPicPr>
        <p:blipFill>
          <a:blip r:embed="rId3"/>
          <a:stretch>
            <a:fillRect/>
          </a:stretch>
        </p:blipFill>
        <p:spPr>
          <a:xfrm>
            <a:off x="6034087" y="931861"/>
            <a:ext cx="2895600" cy="895350"/>
          </a:xfrm>
          <a:prstGeom prst="rect">
            <a:avLst/>
          </a:prstGeom>
        </p:spPr>
      </p:pic>
      <p:pic>
        <p:nvPicPr>
          <p:cNvPr id="11" name="Picture 10">
            <a:extLst>
              <a:ext uri="{FF2B5EF4-FFF2-40B4-BE49-F238E27FC236}">
                <a16:creationId xmlns:a16="http://schemas.microsoft.com/office/drawing/2014/main" id="{62C507F3-E325-4565-A244-9E69194CDB86}"/>
              </a:ext>
            </a:extLst>
          </p:cNvPr>
          <p:cNvPicPr/>
          <p:nvPr/>
        </p:nvPicPr>
        <p:blipFill>
          <a:blip r:embed="rId4"/>
          <a:stretch>
            <a:fillRect/>
          </a:stretch>
        </p:blipFill>
        <p:spPr>
          <a:xfrm>
            <a:off x="6072187" y="1967706"/>
            <a:ext cx="2895600" cy="865974"/>
          </a:xfrm>
          <a:prstGeom prst="rect">
            <a:avLst/>
          </a:prstGeom>
        </p:spPr>
      </p:pic>
      <p:pic>
        <p:nvPicPr>
          <p:cNvPr id="12" name="Picture 11">
            <a:extLst>
              <a:ext uri="{FF2B5EF4-FFF2-40B4-BE49-F238E27FC236}">
                <a16:creationId xmlns:a16="http://schemas.microsoft.com/office/drawing/2014/main" id="{D2FA954A-3DA7-4E3A-87DF-BB97FF4C82B3}"/>
              </a:ext>
            </a:extLst>
          </p:cNvPr>
          <p:cNvPicPr/>
          <p:nvPr/>
        </p:nvPicPr>
        <p:blipFill>
          <a:blip r:embed="rId5"/>
          <a:stretch>
            <a:fillRect/>
          </a:stretch>
        </p:blipFill>
        <p:spPr bwMode="auto">
          <a:xfrm>
            <a:off x="6072187" y="2900364"/>
            <a:ext cx="2200275" cy="1866900"/>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5F981E55-D4F0-43D1-AC80-8092FF711779}"/>
              </a:ext>
            </a:extLst>
          </p:cNvPr>
          <p:cNvPicPr/>
          <p:nvPr/>
        </p:nvPicPr>
        <p:blipFill>
          <a:blip r:embed="rId6"/>
          <a:stretch>
            <a:fillRect/>
          </a:stretch>
        </p:blipFill>
        <p:spPr>
          <a:xfrm>
            <a:off x="3842544" y="2900364"/>
            <a:ext cx="2143125" cy="1543050"/>
          </a:xfrm>
          <a:prstGeom prst="rect">
            <a:avLst/>
          </a:prstGeom>
        </p:spPr>
      </p:pic>
      <p:pic>
        <p:nvPicPr>
          <p:cNvPr id="14" name="Picture 13">
            <a:extLst>
              <a:ext uri="{FF2B5EF4-FFF2-40B4-BE49-F238E27FC236}">
                <a16:creationId xmlns:a16="http://schemas.microsoft.com/office/drawing/2014/main" id="{F331F566-4F0D-46CF-90C8-852CF2C89DF1}"/>
              </a:ext>
            </a:extLst>
          </p:cNvPr>
          <p:cNvPicPr/>
          <p:nvPr/>
        </p:nvPicPr>
        <p:blipFill>
          <a:blip r:embed="rId7"/>
          <a:stretch>
            <a:fillRect/>
          </a:stretch>
        </p:blipFill>
        <p:spPr>
          <a:xfrm>
            <a:off x="2235200" y="3278189"/>
            <a:ext cx="1514475" cy="933450"/>
          </a:xfrm>
          <a:prstGeom prst="rect">
            <a:avLst/>
          </a:prstGeom>
        </p:spPr>
      </p:pic>
    </p:spTree>
    <p:extLst>
      <p:ext uri="{BB962C8B-B14F-4D97-AF65-F5344CB8AC3E}">
        <p14:creationId xmlns:p14="http://schemas.microsoft.com/office/powerpoint/2010/main" val="15222554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9893-619D-4C2F-8361-D1ADEB77F160}"/>
              </a:ext>
            </a:extLst>
          </p:cNvPr>
          <p:cNvSpPr>
            <a:spLocks noGrp="1"/>
          </p:cNvSpPr>
          <p:nvPr>
            <p:ph type="title"/>
          </p:nvPr>
        </p:nvSpPr>
        <p:spPr>
          <a:xfrm>
            <a:off x="1333500" y="285750"/>
            <a:ext cx="7810499" cy="533400"/>
          </a:xfrm>
        </p:spPr>
        <p:txBody>
          <a:bodyPr/>
          <a:lstStyle/>
          <a:p>
            <a:r>
              <a:rPr lang="en-US"/>
              <a:t>K</a:t>
            </a:r>
            <a:r>
              <a:rPr lang="vi-VN"/>
              <a:t>ích thước và vị trí các thành phần của đồ thị</a:t>
            </a:r>
            <a:endParaRPr lang="en-US"/>
          </a:p>
        </p:txBody>
      </p:sp>
      <p:sp>
        <p:nvSpPr>
          <p:cNvPr id="3" name="Text Placeholder 2">
            <a:extLst>
              <a:ext uri="{FF2B5EF4-FFF2-40B4-BE49-F238E27FC236}">
                <a16:creationId xmlns:a16="http://schemas.microsoft.com/office/drawing/2014/main" id="{7FD63BCF-6F03-45F5-B764-C27740BF8543}"/>
              </a:ext>
            </a:extLst>
          </p:cNvPr>
          <p:cNvSpPr>
            <a:spLocks noGrp="1"/>
          </p:cNvSpPr>
          <p:nvPr>
            <p:ph type="body" sz="quarter" idx="13"/>
          </p:nvPr>
        </p:nvSpPr>
        <p:spPr>
          <a:xfrm>
            <a:off x="199866" y="982662"/>
            <a:ext cx="4762341" cy="3621089"/>
          </a:xfrm>
        </p:spPr>
        <p:txBody>
          <a:bodyPr/>
          <a:lstStyle/>
          <a:p>
            <a:r>
              <a:rPr lang="en-US"/>
              <a:t>Tùy thuộc vào cách bố trí slide, có thể di chuyển các yếu tố trong đồ thị sang vị trí mới hoặc phóng to, thu nhỏ nó.</a:t>
            </a:r>
          </a:p>
        </p:txBody>
      </p:sp>
      <p:sp>
        <p:nvSpPr>
          <p:cNvPr id="4" name="Date Placeholder 3">
            <a:extLst>
              <a:ext uri="{FF2B5EF4-FFF2-40B4-BE49-F238E27FC236}">
                <a16:creationId xmlns:a16="http://schemas.microsoft.com/office/drawing/2014/main" id="{905D7152-66F9-42A6-81F7-14E4F6814A28}"/>
              </a:ext>
            </a:extLst>
          </p:cNvPr>
          <p:cNvSpPr>
            <a:spLocks noGrp="1"/>
          </p:cNvSpPr>
          <p:nvPr>
            <p:ph type="dt" sz="half" idx="14"/>
          </p:nvPr>
        </p:nvSpPr>
        <p:spPr/>
        <p:txBody>
          <a:bodyPr/>
          <a:lstStyle/>
          <a:p>
            <a:fld id="{3666938D-6E01-40AE-BE27-E7323976FC9E}" type="datetime1">
              <a:rPr lang="en-US" smtClean="0"/>
              <a:t>9/14/2019</a:t>
            </a:fld>
            <a:endParaRPr lang="en-US"/>
          </a:p>
        </p:txBody>
      </p:sp>
      <p:sp>
        <p:nvSpPr>
          <p:cNvPr id="5" name="Footer Placeholder 4">
            <a:extLst>
              <a:ext uri="{FF2B5EF4-FFF2-40B4-BE49-F238E27FC236}">
                <a16:creationId xmlns:a16="http://schemas.microsoft.com/office/drawing/2014/main" id="{3F82B2CE-F187-4F08-BAD7-91D0FB7F37F9}"/>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2392C47-11B7-4719-8F61-AD8561D329A7}"/>
              </a:ext>
            </a:extLst>
          </p:cNvPr>
          <p:cNvSpPr>
            <a:spLocks noGrp="1"/>
          </p:cNvSpPr>
          <p:nvPr>
            <p:ph type="sldNum" sz="quarter" idx="16"/>
          </p:nvPr>
        </p:nvSpPr>
        <p:spPr/>
        <p:txBody>
          <a:bodyPr/>
          <a:lstStyle/>
          <a:p>
            <a:fld id="{E49F9262-1392-45F9-82B8-E6BAB6B74FE5}" type="slidenum">
              <a:rPr lang="en-US" smtClean="0"/>
              <a:t>19</a:t>
            </a:fld>
            <a:endParaRPr lang="en-US"/>
          </a:p>
        </p:txBody>
      </p:sp>
      <p:pic>
        <p:nvPicPr>
          <p:cNvPr id="15" name="Picture 14">
            <a:extLst>
              <a:ext uri="{FF2B5EF4-FFF2-40B4-BE49-F238E27FC236}">
                <a16:creationId xmlns:a16="http://schemas.microsoft.com/office/drawing/2014/main" id="{87C3C655-589A-4EFD-935A-C580E1ED0B41}"/>
              </a:ext>
            </a:extLst>
          </p:cNvPr>
          <p:cNvPicPr/>
          <p:nvPr/>
        </p:nvPicPr>
        <p:blipFill>
          <a:blip r:embed="rId3"/>
          <a:stretch>
            <a:fillRect/>
          </a:stretch>
        </p:blipFill>
        <p:spPr>
          <a:xfrm>
            <a:off x="4962207" y="2352041"/>
            <a:ext cx="2115185" cy="2251710"/>
          </a:xfrm>
          <a:prstGeom prst="rect">
            <a:avLst/>
          </a:prstGeom>
        </p:spPr>
      </p:pic>
      <p:pic>
        <p:nvPicPr>
          <p:cNvPr id="16" name="Picture 15">
            <a:extLst>
              <a:ext uri="{FF2B5EF4-FFF2-40B4-BE49-F238E27FC236}">
                <a16:creationId xmlns:a16="http://schemas.microsoft.com/office/drawing/2014/main" id="{2E3D031F-6258-4E51-890E-275F4291119D}"/>
              </a:ext>
            </a:extLst>
          </p:cNvPr>
          <p:cNvPicPr/>
          <p:nvPr/>
        </p:nvPicPr>
        <p:blipFill>
          <a:blip r:embed="rId4"/>
          <a:stretch>
            <a:fillRect/>
          </a:stretch>
        </p:blipFill>
        <p:spPr>
          <a:xfrm>
            <a:off x="7951787" y="851060"/>
            <a:ext cx="1066800" cy="914400"/>
          </a:xfrm>
          <a:prstGeom prst="rect">
            <a:avLst/>
          </a:prstGeom>
        </p:spPr>
      </p:pic>
      <p:pic>
        <p:nvPicPr>
          <p:cNvPr id="17" name="Picture 16">
            <a:extLst>
              <a:ext uri="{FF2B5EF4-FFF2-40B4-BE49-F238E27FC236}">
                <a16:creationId xmlns:a16="http://schemas.microsoft.com/office/drawing/2014/main" id="{B99ACD83-725F-43DE-865A-DB8EEF6D836A}"/>
              </a:ext>
            </a:extLst>
          </p:cNvPr>
          <p:cNvPicPr/>
          <p:nvPr/>
        </p:nvPicPr>
        <p:blipFill>
          <a:blip r:embed="rId5"/>
          <a:stretch>
            <a:fillRect/>
          </a:stretch>
        </p:blipFill>
        <p:spPr>
          <a:xfrm>
            <a:off x="7163117" y="1847216"/>
            <a:ext cx="1855470" cy="2756535"/>
          </a:xfrm>
          <a:prstGeom prst="rect">
            <a:avLst/>
          </a:prstGeom>
        </p:spPr>
      </p:pic>
    </p:spTree>
    <p:extLst>
      <p:ext uri="{BB962C8B-B14F-4D97-AF65-F5344CB8AC3E}">
        <p14:creationId xmlns:p14="http://schemas.microsoft.com/office/powerpoint/2010/main" val="10644215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Hướng</a:t>
            </a:r>
            <a:r>
              <a:rPr lang="en-US" dirty="0"/>
              <a:t> </a:t>
            </a:r>
            <a:r>
              <a:rPr lang="en-US" dirty="0" err="1"/>
              <a:t>dẫn</a:t>
            </a:r>
            <a:r>
              <a:rPr lang="en-US" dirty="0"/>
              <a:t> </a:t>
            </a:r>
            <a:r>
              <a:rPr lang="en-US" dirty="0" err="1"/>
              <a:t>sử</a:t>
            </a:r>
            <a:r>
              <a:rPr lang="en-US" dirty="0"/>
              <a:t> </a:t>
            </a:r>
            <a:r>
              <a:rPr lang="en-US" dirty="0" err="1"/>
              <a:t>dụng</a:t>
            </a:r>
            <a:endParaRPr lang="en-US" dirty="0"/>
          </a:p>
        </p:txBody>
      </p:sp>
      <p:sp>
        <p:nvSpPr>
          <p:cNvPr id="3" name="Content Placeholder 2"/>
          <p:cNvSpPr>
            <a:spLocks noGrp="1"/>
          </p:cNvSpPr>
          <p:nvPr>
            <p:ph type="body" sz="quarter" idx="13"/>
          </p:nvPr>
        </p:nvSpPr>
        <p:spPr>
          <a:xfrm>
            <a:off x="665018" y="925417"/>
            <a:ext cx="7845137" cy="3627533"/>
          </a:xfrm>
        </p:spPr>
        <p:txBody>
          <a:bodyPr anchor="ctr"/>
          <a:lstStyle/>
          <a:p>
            <a:r>
              <a:rPr lang="en-US" sz="2200" dirty="0" err="1"/>
              <a:t>Sử</a:t>
            </a:r>
            <a:r>
              <a:rPr lang="en-US" sz="2200" dirty="0"/>
              <a:t> </a:t>
            </a:r>
            <a:r>
              <a:rPr lang="en-US" sz="2200" dirty="0" err="1"/>
              <a:t>dụng</a:t>
            </a:r>
            <a:r>
              <a:rPr lang="en-US" sz="2200" dirty="0"/>
              <a:t> </a:t>
            </a:r>
            <a:r>
              <a:rPr lang="en-US" sz="2200" dirty="0" err="1"/>
              <a:t>màn</a:t>
            </a:r>
            <a:r>
              <a:rPr lang="en-US" sz="2200" dirty="0"/>
              <a:t> </a:t>
            </a:r>
            <a:r>
              <a:rPr lang="en-US" sz="2200" dirty="0" err="1"/>
              <a:t>hình</a:t>
            </a:r>
            <a:r>
              <a:rPr lang="en-US" sz="2200" dirty="0"/>
              <a:t> ở </a:t>
            </a:r>
            <a:r>
              <a:rPr lang="en-US" sz="2200" dirty="0" err="1"/>
              <a:t>chế</a:t>
            </a:r>
            <a:r>
              <a:rPr lang="en-US" sz="2200" dirty="0"/>
              <a:t> </a:t>
            </a:r>
            <a:r>
              <a:rPr lang="en-US" sz="2200" dirty="0" err="1"/>
              <a:t>độ</a:t>
            </a:r>
            <a:r>
              <a:rPr lang="en-US" sz="2200" dirty="0"/>
              <a:t> </a:t>
            </a:r>
            <a:r>
              <a:rPr lang="en-US" sz="2200" b="1" dirty="0"/>
              <a:t>Show Presenter View </a:t>
            </a:r>
            <a:r>
              <a:rPr lang="en-US" sz="2200" dirty="0" err="1"/>
              <a:t>bao</a:t>
            </a:r>
            <a:r>
              <a:rPr lang="en-US" sz="2200" dirty="0"/>
              <a:t> </a:t>
            </a:r>
            <a:r>
              <a:rPr lang="en-US" sz="2200" dirty="0" err="1"/>
              <a:t>gồm</a:t>
            </a:r>
            <a:r>
              <a:rPr lang="en-US" sz="2200" dirty="0"/>
              <a:t> </a:t>
            </a:r>
            <a:r>
              <a:rPr lang="en-US" sz="2200" dirty="0" err="1"/>
              <a:t>phần</a:t>
            </a:r>
            <a:r>
              <a:rPr lang="en-US" sz="2200" dirty="0"/>
              <a:t> </a:t>
            </a:r>
            <a:r>
              <a:rPr lang="en-US" sz="2200" b="1" dirty="0" err="1"/>
              <a:t>lý</a:t>
            </a:r>
            <a:r>
              <a:rPr lang="en-US" sz="2200" b="1" dirty="0"/>
              <a:t> </a:t>
            </a:r>
            <a:r>
              <a:rPr lang="en-US" sz="2200" b="1" dirty="0" err="1"/>
              <a:t>thuyết</a:t>
            </a:r>
            <a:r>
              <a:rPr lang="en-US" sz="2200" b="1" dirty="0"/>
              <a:t> </a:t>
            </a:r>
            <a:r>
              <a:rPr lang="en-US" sz="2200" dirty="0" err="1"/>
              <a:t>và</a:t>
            </a:r>
            <a:r>
              <a:rPr lang="en-US" sz="2200" dirty="0"/>
              <a:t> </a:t>
            </a:r>
            <a:r>
              <a:rPr lang="en-US" sz="2200" b="1" dirty="0" err="1"/>
              <a:t>hướng</a:t>
            </a:r>
            <a:r>
              <a:rPr lang="en-US" sz="2200" b="1" dirty="0"/>
              <a:t> </a:t>
            </a:r>
            <a:r>
              <a:rPr lang="en-US" sz="2200" b="1" dirty="0" err="1"/>
              <a:t>dẫn</a:t>
            </a:r>
            <a:r>
              <a:rPr lang="en-US" sz="2200" b="1" dirty="0"/>
              <a:t> </a:t>
            </a:r>
            <a:r>
              <a:rPr lang="en-US" sz="2200" b="1" dirty="0" err="1"/>
              <a:t>thao</a:t>
            </a:r>
            <a:r>
              <a:rPr lang="en-US" sz="2200" b="1" dirty="0"/>
              <a:t> </a:t>
            </a:r>
            <a:r>
              <a:rPr lang="en-US" sz="2200" b="1" dirty="0" err="1"/>
              <a:t>tác</a:t>
            </a:r>
            <a:r>
              <a:rPr lang="en-US" sz="2200" b="1" dirty="0"/>
              <a:t> </a:t>
            </a:r>
            <a:r>
              <a:rPr lang="en-US" sz="2200" b="1" dirty="0" err="1"/>
              <a:t>thực</a:t>
            </a:r>
            <a:r>
              <a:rPr lang="en-US" sz="2200" b="1" dirty="0"/>
              <a:t> </a:t>
            </a:r>
            <a:r>
              <a:rPr lang="en-US" sz="2200" b="1" dirty="0" err="1"/>
              <a:t>hành</a:t>
            </a:r>
            <a:endParaRPr lang="en-US" sz="2200" b="1" dirty="0"/>
          </a:p>
          <a:p>
            <a:r>
              <a:rPr lang="en-US" sz="2200" dirty="0" err="1"/>
              <a:t>Các</a:t>
            </a:r>
            <a:r>
              <a:rPr lang="en-US" sz="2200" dirty="0"/>
              <a:t> </a:t>
            </a:r>
            <a:r>
              <a:rPr lang="en-US" sz="2200" dirty="0" err="1"/>
              <a:t>câu</a:t>
            </a:r>
            <a:r>
              <a:rPr lang="en-US" sz="2200" dirty="0"/>
              <a:t> </a:t>
            </a:r>
            <a:r>
              <a:rPr lang="en-US" sz="2200" dirty="0" err="1"/>
              <a:t>hỏi</a:t>
            </a:r>
            <a:r>
              <a:rPr lang="en-US" sz="2200" dirty="0"/>
              <a:t> </a:t>
            </a:r>
            <a:r>
              <a:rPr lang="en-US" sz="2200" dirty="0" err="1"/>
              <a:t>ôn</a:t>
            </a:r>
            <a:r>
              <a:rPr lang="en-US" sz="2200" dirty="0"/>
              <a:t> </a:t>
            </a:r>
            <a:r>
              <a:rPr lang="en-US" sz="2200" dirty="0" err="1"/>
              <a:t>tập</a:t>
            </a:r>
            <a:r>
              <a:rPr lang="en-US" sz="2200" dirty="0"/>
              <a:t> </a:t>
            </a:r>
            <a:r>
              <a:rPr lang="en-US" sz="2200" dirty="0" err="1"/>
              <a:t>bao</a:t>
            </a:r>
            <a:r>
              <a:rPr lang="en-US" sz="2200" dirty="0"/>
              <a:t> </a:t>
            </a:r>
            <a:r>
              <a:rPr lang="en-US" sz="2200" dirty="0" err="1"/>
              <a:t>gồm</a:t>
            </a:r>
            <a:r>
              <a:rPr lang="en-US" sz="2200" dirty="0"/>
              <a:t> </a:t>
            </a:r>
            <a:r>
              <a:rPr lang="en-US" sz="2200" dirty="0" err="1"/>
              <a:t>cả</a:t>
            </a:r>
            <a:r>
              <a:rPr lang="en-US" sz="2200" dirty="0"/>
              <a:t> </a:t>
            </a:r>
            <a:r>
              <a:rPr lang="en-US" sz="2200" dirty="0" err="1"/>
              <a:t>phần</a:t>
            </a:r>
            <a:r>
              <a:rPr lang="en-US" sz="2200" dirty="0"/>
              <a:t> </a:t>
            </a:r>
            <a:r>
              <a:rPr lang="en-US" sz="2200" dirty="0" err="1"/>
              <a:t>đáp</a:t>
            </a:r>
            <a:r>
              <a:rPr lang="en-US" sz="2200" dirty="0"/>
              <a:t> </a:t>
            </a:r>
            <a:r>
              <a:rPr lang="en-US" sz="2200" dirty="0" err="1"/>
              <a:t>án</a:t>
            </a:r>
            <a:r>
              <a:rPr lang="en-US" sz="2200" dirty="0"/>
              <a:t> </a:t>
            </a:r>
            <a:r>
              <a:rPr lang="en-US" sz="2200" dirty="0" err="1"/>
              <a:t>dưới</a:t>
            </a:r>
            <a:r>
              <a:rPr lang="en-US" sz="2200" dirty="0"/>
              <a:t> </a:t>
            </a:r>
            <a:r>
              <a:rPr lang="en-US" sz="2200" dirty="0" err="1"/>
              <a:t>dạng</a:t>
            </a:r>
            <a:r>
              <a:rPr lang="en-US" sz="2200" dirty="0"/>
              <a:t> </a:t>
            </a:r>
            <a:r>
              <a:rPr lang="en-US" sz="2200" b="1" dirty="0"/>
              <a:t>Animation</a:t>
            </a:r>
          </a:p>
        </p:txBody>
      </p:sp>
      <p:sp>
        <p:nvSpPr>
          <p:cNvPr id="4" name="Date Placeholder 3"/>
          <p:cNvSpPr>
            <a:spLocks noGrp="1"/>
          </p:cNvSpPr>
          <p:nvPr>
            <p:ph type="dt" sz="half" idx="14"/>
          </p:nvPr>
        </p:nvSpPr>
        <p:spPr/>
        <p:txBody>
          <a:bodyPr/>
          <a:lstStyle/>
          <a:p>
            <a:fld id="{2128FE97-7DB6-4A20-8E18-1507437E67B9}" type="datetime1">
              <a:rPr lang="en-US" smtClean="0"/>
              <a:t>9/14/2019</a:t>
            </a:fld>
            <a:endParaRPr lang="en-US"/>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2</a:t>
            </a:fld>
            <a:endParaRPr lang="en-US"/>
          </a:p>
        </p:txBody>
      </p:sp>
    </p:spTree>
    <p:extLst>
      <p:ext uri="{BB962C8B-B14F-4D97-AF65-F5344CB8AC3E}">
        <p14:creationId xmlns:p14="http://schemas.microsoft.com/office/powerpoint/2010/main" val="30183252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9893-619D-4C2F-8361-D1ADEB77F160}"/>
              </a:ext>
            </a:extLst>
          </p:cNvPr>
          <p:cNvSpPr>
            <a:spLocks noGrp="1"/>
          </p:cNvSpPr>
          <p:nvPr>
            <p:ph type="title"/>
          </p:nvPr>
        </p:nvSpPr>
        <p:spPr>
          <a:xfrm>
            <a:off x="1524000" y="285750"/>
            <a:ext cx="7619999" cy="533400"/>
          </a:xfrm>
        </p:spPr>
        <p:txBody>
          <a:bodyPr/>
          <a:lstStyle/>
          <a:p>
            <a:r>
              <a:rPr lang="en-US"/>
              <a:t>Thêm thành phần vào đồ thị</a:t>
            </a:r>
          </a:p>
        </p:txBody>
      </p:sp>
      <p:sp>
        <p:nvSpPr>
          <p:cNvPr id="3" name="Text Placeholder 2">
            <a:extLst>
              <a:ext uri="{FF2B5EF4-FFF2-40B4-BE49-F238E27FC236}">
                <a16:creationId xmlns:a16="http://schemas.microsoft.com/office/drawing/2014/main" id="{7FD63BCF-6F03-45F5-B764-C27740BF8543}"/>
              </a:ext>
            </a:extLst>
          </p:cNvPr>
          <p:cNvSpPr>
            <a:spLocks noGrp="1"/>
          </p:cNvSpPr>
          <p:nvPr>
            <p:ph type="body" sz="quarter" idx="13"/>
          </p:nvPr>
        </p:nvSpPr>
        <p:spPr>
          <a:xfrm>
            <a:off x="673100" y="1981200"/>
            <a:ext cx="4864100" cy="2622551"/>
          </a:xfrm>
        </p:spPr>
        <p:txBody>
          <a:bodyPr/>
          <a:lstStyle/>
          <a:p>
            <a:r>
              <a:rPr lang="en-US"/>
              <a:t>Có thể thêm, xóa và thay đổi vị trí của từng thành phần trên đồ thị.</a:t>
            </a:r>
          </a:p>
        </p:txBody>
      </p:sp>
      <p:sp>
        <p:nvSpPr>
          <p:cNvPr id="4" name="Date Placeholder 3">
            <a:extLst>
              <a:ext uri="{FF2B5EF4-FFF2-40B4-BE49-F238E27FC236}">
                <a16:creationId xmlns:a16="http://schemas.microsoft.com/office/drawing/2014/main" id="{905D7152-66F9-42A6-81F7-14E4F6814A28}"/>
              </a:ext>
            </a:extLst>
          </p:cNvPr>
          <p:cNvSpPr>
            <a:spLocks noGrp="1"/>
          </p:cNvSpPr>
          <p:nvPr>
            <p:ph type="dt" sz="half" idx="14"/>
          </p:nvPr>
        </p:nvSpPr>
        <p:spPr/>
        <p:txBody>
          <a:bodyPr/>
          <a:lstStyle/>
          <a:p>
            <a:fld id="{3666938D-6E01-40AE-BE27-E7323976FC9E}" type="datetime1">
              <a:rPr lang="en-US" smtClean="0"/>
              <a:t>9/14/2019</a:t>
            </a:fld>
            <a:endParaRPr lang="en-US"/>
          </a:p>
        </p:txBody>
      </p:sp>
      <p:sp>
        <p:nvSpPr>
          <p:cNvPr id="5" name="Footer Placeholder 4">
            <a:extLst>
              <a:ext uri="{FF2B5EF4-FFF2-40B4-BE49-F238E27FC236}">
                <a16:creationId xmlns:a16="http://schemas.microsoft.com/office/drawing/2014/main" id="{3F82B2CE-F187-4F08-BAD7-91D0FB7F37F9}"/>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2392C47-11B7-4719-8F61-AD8561D329A7}"/>
              </a:ext>
            </a:extLst>
          </p:cNvPr>
          <p:cNvSpPr>
            <a:spLocks noGrp="1"/>
          </p:cNvSpPr>
          <p:nvPr>
            <p:ph type="sldNum" sz="quarter" idx="16"/>
          </p:nvPr>
        </p:nvSpPr>
        <p:spPr/>
        <p:txBody>
          <a:bodyPr/>
          <a:lstStyle/>
          <a:p>
            <a:fld id="{E49F9262-1392-45F9-82B8-E6BAB6B74FE5}" type="slidenum">
              <a:rPr lang="en-US" smtClean="0"/>
              <a:t>20</a:t>
            </a:fld>
            <a:endParaRPr lang="en-US"/>
          </a:p>
        </p:txBody>
      </p:sp>
      <p:pic>
        <p:nvPicPr>
          <p:cNvPr id="10" name="Picture 9">
            <a:extLst>
              <a:ext uri="{FF2B5EF4-FFF2-40B4-BE49-F238E27FC236}">
                <a16:creationId xmlns:a16="http://schemas.microsoft.com/office/drawing/2014/main" id="{CA7BDF3B-CED3-4716-82E7-B3C4137D58E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77169" y="982662"/>
            <a:ext cx="1384534" cy="3621089"/>
          </a:xfrm>
          <a:prstGeom prst="rect">
            <a:avLst/>
          </a:prstGeom>
          <a:noFill/>
          <a:ln>
            <a:noFill/>
          </a:ln>
        </p:spPr>
      </p:pic>
    </p:spTree>
    <p:extLst>
      <p:ext uri="{BB962C8B-B14F-4D97-AF65-F5344CB8AC3E}">
        <p14:creationId xmlns:p14="http://schemas.microsoft.com/office/powerpoint/2010/main" val="42630094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9893-619D-4C2F-8361-D1ADEB77F160}"/>
              </a:ext>
            </a:extLst>
          </p:cNvPr>
          <p:cNvSpPr>
            <a:spLocks noGrp="1"/>
          </p:cNvSpPr>
          <p:nvPr>
            <p:ph type="title"/>
          </p:nvPr>
        </p:nvSpPr>
        <p:spPr>
          <a:xfrm>
            <a:off x="1524000" y="285750"/>
            <a:ext cx="7619999" cy="533400"/>
          </a:xfrm>
        </p:spPr>
        <p:txBody>
          <a:bodyPr/>
          <a:lstStyle/>
          <a:p>
            <a:r>
              <a:rPr lang="en-US"/>
              <a:t>Tùy chỉnh thông số của đồ thị</a:t>
            </a:r>
          </a:p>
        </p:txBody>
      </p:sp>
      <p:sp>
        <p:nvSpPr>
          <p:cNvPr id="3" name="Text Placeholder 2">
            <a:extLst>
              <a:ext uri="{FF2B5EF4-FFF2-40B4-BE49-F238E27FC236}">
                <a16:creationId xmlns:a16="http://schemas.microsoft.com/office/drawing/2014/main" id="{7FD63BCF-6F03-45F5-B764-C27740BF8543}"/>
              </a:ext>
            </a:extLst>
          </p:cNvPr>
          <p:cNvSpPr>
            <a:spLocks noGrp="1"/>
          </p:cNvSpPr>
          <p:nvPr>
            <p:ph type="body" sz="quarter" idx="13"/>
          </p:nvPr>
        </p:nvSpPr>
        <p:spPr>
          <a:xfrm>
            <a:off x="199866" y="982662"/>
            <a:ext cx="4919741" cy="3621089"/>
          </a:xfrm>
        </p:spPr>
        <p:txBody>
          <a:bodyPr/>
          <a:lstStyle/>
          <a:p>
            <a:r>
              <a:rPr lang="en-US"/>
              <a:t>Có thể thay đổi các tham số đồ thị bằng cách áp dụng các bộ lọc hoặc kiểm soát việc hiển thị nhãn hay hiển thị dữ liệu của một chuỗi dữ liệu.</a:t>
            </a:r>
          </a:p>
        </p:txBody>
      </p:sp>
      <p:sp>
        <p:nvSpPr>
          <p:cNvPr id="4" name="Date Placeholder 3">
            <a:extLst>
              <a:ext uri="{FF2B5EF4-FFF2-40B4-BE49-F238E27FC236}">
                <a16:creationId xmlns:a16="http://schemas.microsoft.com/office/drawing/2014/main" id="{905D7152-66F9-42A6-81F7-14E4F6814A28}"/>
              </a:ext>
            </a:extLst>
          </p:cNvPr>
          <p:cNvSpPr>
            <a:spLocks noGrp="1"/>
          </p:cNvSpPr>
          <p:nvPr>
            <p:ph type="dt" sz="half" idx="14"/>
          </p:nvPr>
        </p:nvSpPr>
        <p:spPr/>
        <p:txBody>
          <a:bodyPr/>
          <a:lstStyle/>
          <a:p>
            <a:fld id="{3666938D-6E01-40AE-BE27-E7323976FC9E}" type="datetime1">
              <a:rPr lang="en-US" smtClean="0"/>
              <a:t>9/14/2019</a:t>
            </a:fld>
            <a:endParaRPr lang="en-US"/>
          </a:p>
        </p:txBody>
      </p:sp>
      <p:sp>
        <p:nvSpPr>
          <p:cNvPr id="5" name="Footer Placeholder 4">
            <a:extLst>
              <a:ext uri="{FF2B5EF4-FFF2-40B4-BE49-F238E27FC236}">
                <a16:creationId xmlns:a16="http://schemas.microsoft.com/office/drawing/2014/main" id="{3F82B2CE-F187-4F08-BAD7-91D0FB7F37F9}"/>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2392C47-11B7-4719-8F61-AD8561D329A7}"/>
              </a:ext>
            </a:extLst>
          </p:cNvPr>
          <p:cNvSpPr>
            <a:spLocks noGrp="1"/>
          </p:cNvSpPr>
          <p:nvPr>
            <p:ph type="sldNum" sz="quarter" idx="16"/>
          </p:nvPr>
        </p:nvSpPr>
        <p:spPr/>
        <p:txBody>
          <a:bodyPr/>
          <a:lstStyle/>
          <a:p>
            <a:fld id="{E49F9262-1392-45F9-82B8-E6BAB6B74FE5}" type="slidenum">
              <a:rPr lang="en-US" smtClean="0"/>
              <a:t>21</a:t>
            </a:fld>
            <a:endParaRPr lang="en-US"/>
          </a:p>
        </p:txBody>
      </p:sp>
      <p:pic>
        <p:nvPicPr>
          <p:cNvPr id="11" name="Picture 10">
            <a:extLst>
              <a:ext uri="{FF2B5EF4-FFF2-40B4-BE49-F238E27FC236}">
                <a16:creationId xmlns:a16="http://schemas.microsoft.com/office/drawing/2014/main" id="{3A459CDD-1D25-4D2E-8736-2C3F6C2EE58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62765" y="3591323"/>
            <a:ext cx="2517809" cy="1362946"/>
          </a:xfrm>
          <a:prstGeom prst="rect">
            <a:avLst/>
          </a:prstGeom>
          <a:noFill/>
          <a:ln>
            <a:noFill/>
          </a:ln>
        </p:spPr>
      </p:pic>
      <p:pic>
        <p:nvPicPr>
          <p:cNvPr id="12" name="Picture 11">
            <a:extLst>
              <a:ext uri="{FF2B5EF4-FFF2-40B4-BE49-F238E27FC236}">
                <a16:creationId xmlns:a16="http://schemas.microsoft.com/office/drawing/2014/main" id="{F927724F-FFE2-4DF1-8041-0CB1310B0FD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470027" y="819151"/>
            <a:ext cx="1551643" cy="2605484"/>
          </a:xfrm>
          <a:prstGeom prst="rect">
            <a:avLst/>
          </a:prstGeom>
          <a:noFill/>
          <a:ln>
            <a:noFill/>
          </a:ln>
        </p:spPr>
      </p:pic>
      <p:pic>
        <p:nvPicPr>
          <p:cNvPr id="13" name="Picture 12">
            <a:extLst>
              <a:ext uri="{FF2B5EF4-FFF2-40B4-BE49-F238E27FC236}">
                <a16:creationId xmlns:a16="http://schemas.microsoft.com/office/drawing/2014/main" id="{FEB1FF94-3677-423B-AEAE-B53D15C4899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104459" y="722966"/>
            <a:ext cx="1620044" cy="2736593"/>
          </a:xfrm>
          <a:prstGeom prst="rect">
            <a:avLst/>
          </a:prstGeom>
          <a:noFill/>
          <a:ln>
            <a:noFill/>
          </a:ln>
        </p:spPr>
      </p:pic>
      <p:pic>
        <p:nvPicPr>
          <p:cNvPr id="14" name="Picture 13">
            <a:extLst>
              <a:ext uri="{FF2B5EF4-FFF2-40B4-BE49-F238E27FC236}">
                <a16:creationId xmlns:a16="http://schemas.microsoft.com/office/drawing/2014/main" id="{E78C3DD8-50EC-44AF-9812-B11A72BB76A3}"/>
              </a:ext>
            </a:extLst>
          </p:cNvPr>
          <p:cNvPicPr/>
          <p:nvPr/>
        </p:nvPicPr>
        <p:blipFill>
          <a:blip r:embed="rId6"/>
          <a:stretch>
            <a:fillRect/>
          </a:stretch>
        </p:blipFill>
        <p:spPr>
          <a:xfrm>
            <a:off x="1679654" y="3016885"/>
            <a:ext cx="3881120" cy="2126615"/>
          </a:xfrm>
          <a:prstGeom prst="rect">
            <a:avLst/>
          </a:prstGeom>
        </p:spPr>
      </p:pic>
    </p:spTree>
    <p:extLst>
      <p:ext uri="{BB962C8B-B14F-4D97-AF65-F5344CB8AC3E}">
        <p14:creationId xmlns:p14="http://schemas.microsoft.com/office/powerpoint/2010/main" val="31435612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9893-619D-4C2F-8361-D1ADEB77F160}"/>
              </a:ext>
            </a:extLst>
          </p:cNvPr>
          <p:cNvSpPr>
            <a:spLocks noGrp="1"/>
          </p:cNvSpPr>
          <p:nvPr>
            <p:ph type="title"/>
          </p:nvPr>
        </p:nvSpPr>
        <p:spPr>
          <a:xfrm>
            <a:off x="1524000" y="285750"/>
            <a:ext cx="7619999" cy="533400"/>
          </a:xfrm>
        </p:spPr>
        <p:txBody>
          <a:bodyPr/>
          <a:lstStyle/>
          <a:p>
            <a:r>
              <a:rPr lang="vi-VN"/>
              <a:t>Thêm đối tượng từ các ứng dụng khác</a:t>
            </a:r>
            <a:endParaRPr lang="en-US"/>
          </a:p>
        </p:txBody>
      </p:sp>
      <p:sp>
        <p:nvSpPr>
          <p:cNvPr id="3" name="Text Placeholder 2">
            <a:extLst>
              <a:ext uri="{FF2B5EF4-FFF2-40B4-BE49-F238E27FC236}">
                <a16:creationId xmlns:a16="http://schemas.microsoft.com/office/drawing/2014/main" id="{7FD63BCF-6F03-45F5-B764-C27740BF8543}"/>
              </a:ext>
            </a:extLst>
          </p:cNvPr>
          <p:cNvSpPr>
            <a:spLocks noGrp="1"/>
          </p:cNvSpPr>
          <p:nvPr>
            <p:ph type="body" sz="quarter" idx="13"/>
          </p:nvPr>
        </p:nvSpPr>
        <p:spPr>
          <a:xfrm>
            <a:off x="199866" y="982662"/>
            <a:ext cx="5235734" cy="3621089"/>
          </a:xfrm>
        </p:spPr>
        <p:txBody>
          <a:bodyPr/>
          <a:lstStyle/>
          <a:p>
            <a:r>
              <a:rPr lang="es-MX"/>
              <a:t>PowerPoint được tích hợp với các ứng dụng MS Office khác như Word và Excel, cho phép bạn sử dụng lại dữ liệu hiện có để tạo đồ thị hoặc bảng biểu trên slide trong bài trình chiếu.</a:t>
            </a:r>
            <a:endParaRPr lang="en-US"/>
          </a:p>
          <a:p>
            <a:r>
              <a:rPr lang="es-MX"/>
              <a:t>Có hai tùy chọn để nhúng hoặc liên kết dữ liệu. </a:t>
            </a:r>
            <a:endParaRPr lang="en-US"/>
          </a:p>
        </p:txBody>
      </p:sp>
      <p:sp>
        <p:nvSpPr>
          <p:cNvPr id="4" name="Date Placeholder 3">
            <a:extLst>
              <a:ext uri="{FF2B5EF4-FFF2-40B4-BE49-F238E27FC236}">
                <a16:creationId xmlns:a16="http://schemas.microsoft.com/office/drawing/2014/main" id="{905D7152-66F9-42A6-81F7-14E4F6814A28}"/>
              </a:ext>
            </a:extLst>
          </p:cNvPr>
          <p:cNvSpPr>
            <a:spLocks noGrp="1"/>
          </p:cNvSpPr>
          <p:nvPr>
            <p:ph type="dt" sz="half" idx="14"/>
          </p:nvPr>
        </p:nvSpPr>
        <p:spPr/>
        <p:txBody>
          <a:bodyPr/>
          <a:lstStyle/>
          <a:p>
            <a:fld id="{3666938D-6E01-40AE-BE27-E7323976FC9E}" type="datetime1">
              <a:rPr lang="en-US" smtClean="0"/>
              <a:t>9/14/2019</a:t>
            </a:fld>
            <a:endParaRPr lang="en-US"/>
          </a:p>
        </p:txBody>
      </p:sp>
      <p:sp>
        <p:nvSpPr>
          <p:cNvPr id="5" name="Footer Placeholder 4">
            <a:extLst>
              <a:ext uri="{FF2B5EF4-FFF2-40B4-BE49-F238E27FC236}">
                <a16:creationId xmlns:a16="http://schemas.microsoft.com/office/drawing/2014/main" id="{3F82B2CE-F187-4F08-BAD7-91D0FB7F37F9}"/>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2392C47-11B7-4719-8F61-AD8561D329A7}"/>
              </a:ext>
            </a:extLst>
          </p:cNvPr>
          <p:cNvSpPr>
            <a:spLocks noGrp="1"/>
          </p:cNvSpPr>
          <p:nvPr>
            <p:ph type="sldNum" sz="quarter" idx="16"/>
          </p:nvPr>
        </p:nvSpPr>
        <p:spPr/>
        <p:txBody>
          <a:bodyPr/>
          <a:lstStyle/>
          <a:p>
            <a:fld id="{E49F9262-1392-45F9-82B8-E6BAB6B74FE5}" type="slidenum">
              <a:rPr lang="en-US" smtClean="0"/>
              <a:t>22</a:t>
            </a:fld>
            <a:endParaRPr lang="en-US"/>
          </a:p>
        </p:txBody>
      </p:sp>
      <p:pic>
        <p:nvPicPr>
          <p:cNvPr id="8" name="Picture 7">
            <a:extLst>
              <a:ext uri="{FF2B5EF4-FFF2-40B4-BE49-F238E27FC236}">
                <a16:creationId xmlns:a16="http://schemas.microsoft.com/office/drawing/2014/main" id="{839F3F81-A5BA-4328-BF52-4C77AC08778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09372" y="1218131"/>
            <a:ext cx="2577428" cy="2185469"/>
          </a:xfrm>
          <a:prstGeom prst="rect">
            <a:avLst/>
          </a:prstGeom>
        </p:spPr>
      </p:pic>
    </p:spTree>
    <p:extLst>
      <p:ext uri="{BB962C8B-B14F-4D97-AF65-F5344CB8AC3E}">
        <p14:creationId xmlns:p14="http://schemas.microsoft.com/office/powerpoint/2010/main" val="16739880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9893-619D-4C2F-8361-D1ADEB77F160}"/>
              </a:ext>
            </a:extLst>
          </p:cNvPr>
          <p:cNvSpPr>
            <a:spLocks noGrp="1"/>
          </p:cNvSpPr>
          <p:nvPr>
            <p:ph type="title"/>
          </p:nvPr>
        </p:nvSpPr>
        <p:spPr>
          <a:xfrm>
            <a:off x="1524000" y="285750"/>
            <a:ext cx="7619999" cy="533400"/>
          </a:xfrm>
        </p:spPr>
        <p:txBody>
          <a:bodyPr/>
          <a:lstStyle/>
          <a:p>
            <a:r>
              <a:rPr lang="vi-VN"/>
              <a:t>Embedding và Linking</a:t>
            </a:r>
            <a:endParaRPr lang="en-US"/>
          </a:p>
        </p:txBody>
      </p:sp>
      <p:sp>
        <p:nvSpPr>
          <p:cNvPr id="3" name="Text Placeholder 2">
            <a:extLst>
              <a:ext uri="{FF2B5EF4-FFF2-40B4-BE49-F238E27FC236}">
                <a16:creationId xmlns:a16="http://schemas.microsoft.com/office/drawing/2014/main" id="{7FD63BCF-6F03-45F5-B764-C27740BF8543}"/>
              </a:ext>
            </a:extLst>
          </p:cNvPr>
          <p:cNvSpPr>
            <a:spLocks noGrp="1"/>
          </p:cNvSpPr>
          <p:nvPr>
            <p:ph type="body" sz="quarter" idx="13"/>
          </p:nvPr>
        </p:nvSpPr>
        <p:spPr>
          <a:xfrm>
            <a:off x="199866" y="982662"/>
            <a:ext cx="5235734" cy="3621089"/>
          </a:xfrm>
        </p:spPr>
        <p:txBody>
          <a:bodyPr/>
          <a:lstStyle/>
          <a:p>
            <a:r>
              <a:rPr lang="es-MX"/>
              <a:t>Khi bạn muốn tạo một liên kết động giữa nội dung tài liệu và nội dung trong bài trình chiếu PowerPoint, hãy chèn nội dung dưới dạng đối tượng. </a:t>
            </a:r>
          </a:p>
          <a:p>
            <a:r>
              <a:rPr lang="es-MX"/>
              <a:t>Khi chèn dưới dạng đối tượng được liên kết hoặc nhúng, bạn vẫn có thể làm việc với nội dung trong chương trình gốc tạo ra nó ban đầu.</a:t>
            </a:r>
            <a:endParaRPr lang="en-US"/>
          </a:p>
        </p:txBody>
      </p:sp>
      <p:sp>
        <p:nvSpPr>
          <p:cNvPr id="4" name="Date Placeholder 3">
            <a:extLst>
              <a:ext uri="{FF2B5EF4-FFF2-40B4-BE49-F238E27FC236}">
                <a16:creationId xmlns:a16="http://schemas.microsoft.com/office/drawing/2014/main" id="{905D7152-66F9-42A6-81F7-14E4F6814A28}"/>
              </a:ext>
            </a:extLst>
          </p:cNvPr>
          <p:cNvSpPr>
            <a:spLocks noGrp="1"/>
          </p:cNvSpPr>
          <p:nvPr>
            <p:ph type="dt" sz="half" idx="14"/>
          </p:nvPr>
        </p:nvSpPr>
        <p:spPr/>
        <p:txBody>
          <a:bodyPr/>
          <a:lstStyle/>
          <a:p>
            <a:fld id="{3666938D-6E01-40AE-BE27-E7323976FC9E}" type="datetime1">
              <a:rPr lang="en-US" smtClean="0"/>
              <a:t>9/14/2019</a:t>
            </a:fld>
            <a:endParaRPr lang="en-US"/>
          </a:p>
        </p:txBody>
      </p:sp>
      <p:sp>
        <p:nvSpPr>
          <p:cNvPr id="5" name="Footer Placeholder 4">
            <a:extLst>
              <a:ext uri="{FF2B5EF4-FFF2-40B4-BE49-F238E27FC236}">
                <a16:creationId xmlns:a16="http://schemas.microsoft.com/office/drawing/2014/main" id="{3F82B2CE-F187-4F08-BAD7-91D0FB7F37F9}"/>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2392C47-11B7-4719-8F61-AD8561D329A7}"/>
              </a:ext>
            </a:extLst>
          </p:cNvPr>
          <p:cNvSpPr>
            <a:spLocks noGrp="1"/>
          </p:cNvSpPr>
          <p:nvPr>
            <p:ph type="sldNum" sz="quarter" idx="16"/>
          </p:nvPr>
        </p:nvSpPr>
        <p:spPr/>
        <p:txBody>
          <a:bodyPr/>
          <a:lstStyle/>
          <a:p>
            <a:fld id="{E49F9262-1392-45F9-82B8-E6BAB6B74FE5}" type="slidenum">
              <a:rPr lang="en-US" smtClean="0"/>
              <a:t>23</a:t>
            </a:fld>
            <a:endParaRPr lang="en-US"/>
          </a:p>
        </p:txBody>
      </p:sp>
      <p:pic>
        <p:nvPicPr>
          <p:cNvPr id="8" name="Picture 7">
            <a:extLst>
              <a:ext uri="{FF2B5EF4-FFF2-40B4-BE49-F238E27FC236}">
                <a16:creationId xmlns:a16="http://schemas.microsoft.com/office/drawing/2014/main" id="{839F3F81-A5BA-4328-BF52-4C77AC08778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83815" y="982662"/>
            <a:ext cx="2202985" cy="1867969"/>
          </a:xfrm>
          <a:prstGeom prst="rect">
            <a:avLst/>
          </a:prstGeom>
        </p:spPr>
      </p:pic>
      <p:pic>
        <p:nvPicPr>
          <p:cNvPr id="9" name="Picture 8">
            <a:extLst>
              <a:ext uri="{FF2B5EF4-FFF2-40B4-BE49-F238E27FC236}">
                <a16:creationId xmlns:a16="http://schemas.microsoft.com/office/drawing/2014/main" id="{493B6DBB-F4ED-4D1B-B227-4BAECC73267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953298" y="2850631"/>
            <a:ext cx="3264018" cy="1355433"/>
          </a:xfrm>
          <a:prstGeom prst="rect">
            <a:avLst/>
          </a:prstGeom>
        </p:spPr>
      </p:pic>
    </p:spTree>
    <p:extLst>
      <p:ext uri="{BB962C8B-B14F-4D97-AF65-F5344CB8AC3E}">
        <p14:creationId xmlns:p14="http://schemas.microsoft.com/office/powerpoint/2010/main" val="28214340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9893-619D-4C2F-8361-D1ADEB77F160}"/>
              </a:ext>
            </a:extLst>
          </p:cNvPr>
          <p:cNvSpPr>
            <a:spLocks noGrp="1"/>
          </p:cNvSpPr>
          <p:nvPr>
            <p:ph type="title"/>
          </p:nvPr>
        </p:nvSpPr>
        <p:spPr>
          <a:xfrm>
            <a:off x="1524000" y="285750"/>
            <a:ext cx="7619999" cy="533400"/>
          </a:xfrm>
        </p:spPr>
        <p:txBody>
          <a:bodyPr/>
          <a:lstStyle/>
          <a:p>
            <a:r>
              <a:rPr lang="vi-VN"/>
              <a:t>Nhúng (Embedding) </a:t>
            </a:r>
            <a:endParaRPr lang="en-US"/>
          </a:p>
        </p:txBody>
      </p:sp>
      <p:sp>
        <p:nvSpPr>
          <p:cNvPr id="3" name="Text Placeholder 2">
            <a:extLst>
              <a:ext uri="{FF2B5EF4-FFF2-40B4-BE49-F238E27FC236}">
                <a16:creationId xmlns:a16="http://schemas.microsoft.com/office/drawing/2014/main" id="{7FD63BCF-6F03-45F5-B764-C27740BF8543}"/>
              </a:ext>
            </a:extLst>
          </p:cNvPr>
          <p:cNvSpPr>
            <a:spLocks noGrp="1"/>
          </p:cNvSpPr>
          <p:nvPr>
            <p:ph type="body" sz="quarter" idx="13"/>
          </p:nvPr>
        </p:nvSpPr>
        <p:spPr>
          <a:xfrm>
            <a:off x="199865" y="982662"/>
            <a:ext cx="6741149" cy="3621089"/>
          </a:xfrm>
        </p:spPr>
        <p:txBody>
          <a:bodyPr/>
          <a:lstStyle/>
          <a:p>
            <a:r>
              <a:rPr lang="es-MX" b="1"/>
              <a:t>Nhúng (Embedding)</a:t>
            </a:r>
            <a:r>
              <a:rPr lang="es-MX"/>
              <a:t> là tạo một bản sao của dữ liệu, chuyển đổi nó thành một đối tượng và lưu trữ nó trong bài trình chiếu. Dữ liệu sẽ không còn được liên kết với tập tin nguồn (gốc).</a:t>
            </a:r>
            <a:endParaRPr lang="en-US"/>
          </a:p>
          <a:p>
            <a:r>
              <a:rPr lang="es-MX"/>
              <a:t>Những thay đổi được thực hiện trong tập tin nguồn sẽ không ảnh hưởng đến bản sao có trong bài trình chiếu, cũng như những thay đổi bạn thực hiện trong PowerPoint sẽ không ảnh hưởng đến tập tin nguồn. </a:t>
            </a:r>
            <a:endParaRPr lang="en-US"/>
          </a:p>
        </p:txBody>
      </p:sp>
      <p:sp>
        <p:nvSpPr>
          <p:cNvPr id="4" name="Date Placeholder 3">
            <a:extLst>
              <a:ext uri="{FF2B5EF4-FFF2-40B4-BE49-F238E27FC236}">
                <a16:creationId xmlns:a16="http://schemas.microsoft.com/office/drawing/2014/main" id="{905D7152-66F9-42A6-81F7-14E4F6814A28}"/>
              </a:ext>
            </a:extLst>
          </p:cNvPr>
          <p:cNvSpPr>
            <a:spLocks noGrp="1"/>
          </p:cNvSpPr>
          <p:nvPr>
            <p:ph type="dt" sz="half" idx="14"/>
          </p:nvPr>
        </p:nvSpPr>
        <p:spPr/>
        <p:txBody>
          <a:bodyPr/>
          <a:lstStyle/>
          <a:p>
            <a:fld id="{3666938D-6E01-40AE-BE27-E7323976FC9E}" type="datetime1">
              <a:rPr lang="en-US" smtClean="0"/>
              <a:t>9/14/2019</a:t>
            </a:fld>
            <a:endParaRPr lang="en-US"/>
          </a:p>
        </p:txBody>
      </p:sp>
      <p:sp>
        <p:nvSpPr>
          <p:cNvPr id="5" name="Footer Placeholder 4">
            <a:extLst>
              <a:ext uri="{FF2B5EF4-FFF2-40B4-BE49-F238E27FC236}">
                <a16:creationId xmlns:a16="http://schemas.microsoft.com/office/drawing/2014/main" id="{3F82B2CE-F187-4F08-BAD7-91D0FB7F37F9}"/>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2392C47-11B7-4719-8F61-AD8561D329A7}"/>
              </a:ext>
            </a:extLst>
          </p:cNvPr>
          <p:cNvSpPr>
            <a:spLocks noGrp="1"/>
          </p:cNvSpPr>
          <p:nvPr>
            <p:ph type="sldNum" sz="quarter" idx="16"/>
          </p:nvPr>
        </p:nvSpPr>
        <p:spPr/>
        <p:txBody>
          <a:bodyPr/>
          <a:lstStyle/>
          <a:p>
            <a:fld id="{E49F9262-1392-45F9-82B8-E6BAB6B74FE5}" type="slidenum">
              <a:rPr lang="en-US" smtClean="0"/>
              <a:t>24</a:t>
            </a:fld>
            <a:endParaRPr lang="en-US"/>
          </a:p>
        </p:txBody>
      </p:sp>
      <p:pic>
        <p:nvPicPr>
          <p:cNvPr id="8" name="Picture 7">
            <a:extLst>
              <a:ext uri="{FF2B5EF4-FFF2-40B4-BE49-F238E27FC236}">
                <a16:creationId xmlns:a16="http://schemas.microsoft.com/office/drawing/2014/main" id="{839F3F81-A5BA-4328-BF52-4C77AC08778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41014" y="1637765"/>
            <a:ext cx="2202985" cy="1867969"/>
          </a:xfrm>
          <a:prstGeom prst="rect">
            <a:avLst/>
          </a:prstGeom>
        </p:spPr>
      </p:pic>
    </p:spTree>
    <p:extLst>
      <p:ext uri="{BB962C8B-B14F-4D97-AF65-F5344CB8AC3E}">
        <p14:creationId xmlns:p14="http://schemas.microsoft.com/office/powerpoint/2010/main" val="32708076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9893-619D-4C2F-8361-D1ADEB77F160}"/>
              </a:ext>
            </a:extLst>
          </p:cNvPr>
          <p:cNvSpPr>
            <a:spLocks noGrp="1"/>
          </p:cNvSpPr>
          <p:nvPr>
            <p:ph type="title"/>
          </p:nvPr>
        </p:nvSpPr>
        <p:spPr>
          <a:xfrm>
            <a:off x="1524000" y="285750"/>
            <a:ext cx="7619999" cy="533400"/>
          </a:xfrm>
        </p:spPr>
        <p:txBody>
          <a:bodyPr/>
          <a:lstStyle/>
          <a:p>
            <a:r>
              <a:rPr lang="vi-VN"/>
              <a:t>Nhúng (Embedding) </a:t>
            </a:r>
            <a:endParaRPr lang="en-US"/>
          </a:p>
        </p:txBody>
      </p:sp>
      <p:sp>
        <p:nvSpPr>
          <p:cNvPr id="3" name="Text Placeholder 2">
            <a:extLst>
              <a:ext uri="{FF2B5EF4-FFF2-40B4-BE49-F238E27FC236}">
                <a16:creationId xmlns:a16="http://schemas.microsoft.com/office/drawing/2014/main" id="{7FD63BCF-6F03-45F5-B764-C27740BF8543}"/>
              </a:ext>
            </a:extLst>
          </p:cNvPr>
          <p:cNvSpPr>
            <a:spLocks noGrp="1"/>
          </p:cNvSpPr>
          <p:nvPr>
            <p:ph type="body" sz="quarter" idx="13"/>
          </p:nvPr>
        </p:nvSpPr>
        <p:spPr>
          <a:xfrm>
            <a:off x="154810" y="839268"/>
            <a:ext cx="6023135" cy="3621089"/>
          </a:xfrm>
        </p:spPr>
        <p:txBody>
          <a:bodyPr/>
          <a:lstStyle/>
          <a:p>
            <a:r>
              <a:rPr lang="es-MX"/>
              <a:t>Khi chỉnh sửa, nó sẽ mở trong cửa sổ riêng và cung cấp Ribbon và công cụ có sẵn trong chương trình nguồn (như Word hoặc Excel).</a:t>
            </a:r>
            <a:endParaRPr lang="en-US"/>
          </a:p>
          <a:p>
            <a:r>
              <a:rPr lang="es-MX"/>
              <a:t>Khi chọn đối tượng nhúng PowerPoint sẽ kích hoạt nhóm thẻ </a:t>
            </a:r>
            <a:r>
              <a:rPr lang="es-MX" b="1"/>
              <a:t>Drawing Tools </a:t>
            </a:r>
            <a:r>
              <a:rPr lang="es-MX"/>
              <a:t>để định dạng &amp; điều chỉnh (Size, Shape Outline, và Shape Fill…)</a:t>
            </a:r>
            <a:endParaRPr lang="en-US"/>
          </a:p>
        </p:txBody>
      </p:sp>
      <p:sp>
        <p:nvSpPr>
          <p:cNvPr id="4" name="Date Placeholder 3">
            <a:extLst>
              <a:ext uri="{FF2B5EF4-FFF2-40B4-BE49-F238E27FC236}">
                <a16:creationId xmlns:a16="http://schemas.microsoft.com/office/drawing/2014/main" id="{905D7152-66F9-42A6-81F7-14E4F6814A28}"/>
              </a:ext>
            </a:extLst>
          </p:cNvPr>
          <p:cNvSpPr>
            <a:spLocks noGrp="1"/>
          </p:cNvSpPr>
          <p:nvPr>
            <p:ph type="dt" sz="half" idx="14"/>
          </p:nvPr>
        </p:nvSpPr>
        <p:spPr/>
        <p:txBody>
          <a:bodyPr/>
          <a:lstStyle/>
          <a:p>
            <a:fld id="{3666938D-6E01-40AE-BE27-E7323976FC9E}" type="datetime1">
              <a:rPr lang="en-US" smtClean="0"/>
              <a:t>9/14/2019</a:t>
            </a:fld>
            <a:endParaRPr lang="en-US"/>
          </a:p>
        </p:txBody>
      </p:sp>
      <p:sp>
        <p:nvSpPr>
          <p:cNvPr id="5" name="Footer Placeholder 4">
            <a:extLst>
              <a:ext uri="{FF2B5EF4-FFF2-40B4-BE49-F238E27FC236}">
                <a16:creationId xmlns:a16="http://schemas.microsoft.com/office/drawing/2014/main" id="{3F82B2CE-F187-4F08-BAD7-91D0FB7F37F9}"/>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2392C47-11B7-4719-8F61-AD8561D329A7}"/>
              </a:ext>
            </a:extLst>
          </p:cNvPr>
          <p:cNvSpPr>
            <a:spLocks noGrp="1"/>
          </p:cNvSpPr>
          <p:nvPr>
            <p:ph type="sldNum" sz="quarter" idx="16"/>
          </p:nvPr>
        </p:nvSpPr>
        <p:spPr/>
        <p:txBody>
          <a:bodyPr/>
          <a:lstStyle/>
          <a:p>
            <a:fld id="{E49F9262-1392-45F9-82B8-E6BAB6B74FE5}" type="slidenum">
              <a:rPr lang="en-US" smtClean="0"/>
              <a:t>25</a:t>
            </a:fld>
            <a:endParaRPr lang="en-US"/>
          </a:p>
        </p:txBody>
      </p:sp>
      <p:pic>
        <p:nvPicPr>
          <p:cNvPr id="8" name="Picture 7">
            <a:extLst>
              <a:ext uri="{FF2B5EF4-FFF2-40B4-BE49-F238E27FC236}">
                <a16:creationId xmlns:a16="http://schemas.microsoft.com/office/drawing/2014/main" id="{839F3F81-A5BA-4328-BF52-4C77AC08778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73414" y="552450"/>
            <a:ext cx="2202985" cy="1867969"/>
          </a:xfrm>
          <a:prstGeom prst="rect">
            <a:avLst/>
          </a:prstGeom>
        </p:spPr>
      </p:pic>
      <p:pic>
        <p:nvPicPr>
          <p:cNvPr id="9" name="Picture 8">
            <a:extLst>
              <a:ext uri="{FF2B5EF4-FFF2-40B4-BE49-F238E27FC236}">
                <a16:creationId xmlns:a16="http://schemas.microsoft.com/office/drawing/2014/main" id="{A0BF7C2A-F034-4EEF-A1EF-D78155B888C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32348" y="2468563"/>
            <a:ext cx="2885116" cy="2298701"/>
          </a:xfrm>
          <a:prstGeom prst="rect">
            <a:avLst/>
          </a:prstGeom>
        </p:spPr>
      </p:pic>
    </p:spTree>
    <p:extLst>
      <p:ext uri="{BB962C8B-B14F-4D97-AF65-F5344CB8AC3E}">
        <p14:creationId xmlns:p14="http://schemas.microsoft.com/office/powerpoint/2010/main" val="15681441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9893-619D-4C2F-8361-D1ADEB77F160}"/>
              </a:ext>
            </a:extLst>
          </p:cNvPr>
          <p:cNvSpPr>
            <a:spLocks noGrp="1"/>
          </p:cNvSpPr>
          <p:nvPr>
            <p:ph type="title"/>
          </p:nvPr>
        </p:nvSpPr>
        <p:spPr>
          <a:xfrm>
            <a:off x="1524000" y="285750"/>
            <a:ext cx="7619999" cy="533400"/>
          </a:xfrm>
        </p:spPr>
        <p:txBody>
          <a:bodyPr/>
          <a:lstStyle/>
          <a:p>
            <a:r>
              <a:rPr lang="en-US"/>
              <a:t>Liên kết</a:t>
            </a:r>
            <a:r>
              <a:rPr lang="vi-VN"/>
              <a:t> (</a:t>
            </a:r>
            <a:r>
              <a:rPr lang="en-US"/>
              <a:t>Linking</a:t>
            </a:r>
            <a:r>
              <a:rPr lang="vi-VN"/>
              <a:t>) </a:t>
            </a:r>
            <a:endParaRPr lang="en-US"/>
          </a:p>
        </p:txBody>
      </p:sp>
      <p:sp>
        <p:nvSpPr>
          <p:cNvPr id="3" name="Text Placeholder 2">
            <a:extLst>
              <a:ext uri="{FF2B5EF4-FFF2-40B4-BE49-F238E27FC236}">
                <a16:creationId xmlns:a16="http://schemas.microsoft.com/office/drawing/2014/main" id="{7FD63BCF-6F03-45F5-B764-C27740BF8543}"/>
              </a:ext>
            </a:extLst>
          </p:cNvPr>
          <p:cNvSpPr>
            <a:spLocks noGrp="1"/>
          </p:cNvSpPr>
          <p:nvPr>
            <p:ph type="body" sz="quarter" idx="13"/>
          </p:nvPr>
        </p:nvSpPr>
        <p:spPr>
          <a:xfrm>
            <a:off x="154811" y="839268"/>
            <a:ext cx="5977538" cy="3621089"/>
          </a:xfrm>
        </p:spPr>
        <p:txBody>
          <a:bodyPr/>
          <a:lstStyle/>
          <a:p>
            <a:r>
              <a:rPr lang="es-MX" sz="2000" b="1"/>
              <a:t>Liên kết (Linking)</a:t>
            </a:r>
            <a:r>
              <a:rPr lang="es-MX" sz="2000"/>
              <a:t> duy trì kết nối đến tập tin nguồn và chỉ hiển thị đại diện của dữ liệu được liên kết. Dữ liệu vẫn còn trong tập tin nguồn và được cập nhật tự động mỗi khi có thay đổi trong tập tin nguồn hoặc trong bài trình chiếu.</a:t>
            </a:r>
            <a:endParaRPr lang="en-US" sz="2000"/>
          </a:p>
        </p:txBody>
      </p:sp>
      <p:sp>
        <p:nvSpPr>
          <p:cNvPr id="4" name="Date Placeholder 3">
            <a:extLst>
              <a:ext uri="{FF2B5EF4-FFF2-40B4-BE49-F238E27FC236}">
                <a16:creationId xmlns:a16="http://schemas.microsoft.com/office/drawing/2014/main" id="{905D7152-66F9-42A6-81F7-14E4F6814A28}"/>
              </a:ext>
            </a:extLst>
          </p:cNvPr>
          <p:cNvSpPr>
            <a:spLocks noGrp="1"/>
          </p:cNvSpPr>
          <p:nvPr>
            <p:ph type="dt" sz="half" idx="14"/>
          </p:nvPr>
        </p:nvSpPr>
        <p:spPr/>
        <p:txBody>
          <a:bodyPr/>
          <a:lstStyle/>
          <a:p>
            <a:fld id="{3666938D-6E01-40AE-BE27-E7323976FC9E}" type="datetime1">
              <a:rPr lang="en-US" smtClean="0"/>
              <a:t>9/14/2019</a:t>
            </a:fld>
            <a:endParaRPr lang="en-US"/>
          </a:p>
        </p:txBody>
      </p:sp>
      <p:sp>
        <p:nvSpPr>
          <p:cNvPr id="5" name="Footer Placeholder 4">
            <a:extLst>
              <a:ext uri="{FF2B5EF4-FFF2-40B4-BE49-F238E27FC236}">
                <a16:creationId xmlns:a16="http://schemas.microsoft.com/office/drawing/2014/main" id="{3F82B2CE-F187-4F08-BAD7-91D0FB7F37F9}"/>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2392C47-11B7-4719-8F61-AD8561D329A7}"/>
              </a:ext>
            </a:extLst>
          </p:cNvPr>
          <p:cNvSpPr>
            <a:spLocks noGrp="1"/>
          </p:cNvSpPr>
          <p:nvPr>
            <p:ph type="sldNum" sz="quarter" idx="16"/>
          </p:nvPr>
        </p:nvSpPr>
        <p:spPr/>
        <p:txBody>
          <a:bodyPr/>
          <a:lstStyle/>
          <a:p>
            <a:fld id="{E49F9262-1392-45F9-82B8-E6BAB6B74FE5}" type="slidenum">
              <a:rPr lang="en-US" smtClean="0"/>
              <a:t>26</a:t>
            </a:fld>
            <a:endParaRPr lang="en-US"/>
          </a:p>
        </p:txBody>
      </p:sp>
      <p:pic>
        <p:nvPicPr>
          <p:cNvPr id="9" name="Picture 8">
            <a:extLst>
              <a:ext uri="{FF2B5EF4-FFF2-40B4-BE49-F238E27FC236}">
                <a16:creationId xmlns:a16="http://schemas.microsoft.com/office/drawing/2014/main" id="{A0BF7C2A-F034-4EEF-A1EF-D78155B888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32348" y="1953689"/>
            <a:ext cx="2885116" cy="2298701"/>
          </a:xfrm>
          <a:prstGeom prst="rect">
            <a:avLst/>
          </a:prstGeom>
        </p:spPr>
      </p:pic>
      <p:pic>
        <p:nvPicPr>
          <p:cNvPr id="10" name="Picture 9">
            <a:extLst>
              <a:ext uri="{FF2B5EF4-FFF2-40B4-BE49-F238E27FC236}">
                <a16:creationId xmlns:a16="http://schemas.microsoft.com/office/drawing/2014/main" id="{005A2F78-F8FA-41EA-AE5F-F11C2080632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114174" y="662140"/>
            <a:ext cx="3011652" cy="1250634"/>
          </a:xfrm>
          <a:prstGeom prst="rect">
            <a:avLst/>
          </a:prstGeom>
        </p:spPr>
      </p:pic>
      <p:pic>
        <p:nvPicPr>
          <p:cNvPr id="11" name="Picture 10">
            <a:extLst>
              <a:ext uri="{FF2B5EF4-FFF2-40B4-BE49-F238E27FC236}">
                <a16:creationId xmlns:a16="http://schemas.microsoft.com/office/drawing/2014/main" id="{784A0D48-DBD1-4521-864E-F05C61EA6906}"/>
              </a:ext>
            </a:extLst>
          </p:cNvPr>
          <p:cNvPicPr/>
          <p:nvPr/>
        </p:nvPicPr>
        <p:blipFill>
          <a:blip r:embed="rId6"/>
          <a:stretch>
            <a:fillRect/>
          </a:stretch>
        </p:blipFill>
        <p:spPr>
          <a:xfrm>
            <a:off x="457200" y="2569639"/>
            <a:ext cx="3296536" cy="1890717"/>
          </a:xfrm>
          <a:prstGeom prst="rect">
            <a:avLst/>
          </a:prstGeom>
        </p:spPr>
      </p:pic>
      <p:pic>
        <p:nvPicPr>
          <p:cNvPr id="12" name="Picture 11">
            <a:extLst>
              <a:ext uri="{FF2B5EF4-FFF2-40B4-BE49-F238E27FC236}">
                <a16:creationId xmlns:a16="http://schemas.microsoft.com/office/drawing/2014/main" id="{A125CCC4-5362-408B-8F44-1D7AA1F35D20}"/>
              </a:ext>
            </a:extLst>
          </p:cNvPr>
          <p:cNvPicPr>
            <a:picLocks noChangeAspect="1"/>
          </p:cNvPicPr>
          <p:nvPr/>
        </p:nvPicPr>
        <p:blipFill>
          <a:blip r:embed="rId7"/>
          <a:stretch>
            <a:fillRect/>
          </a:stretch>
        </p:blipFill>
        <p:spPr>
          <a:xfrm>
            <a:off x="2334608" y="2872401"/>
            <a:ext cx="3531040" cy="1894862"/>
          </a:xfrm>
          <a:prstGeom prst="rect">
            <a:avLst/>
          </a:prstGeom>
        </p:spPr>
      </p:pic>
    </p:spTree>
    <p:extLst>
      <p:ext uri="{BB962C8B-B14F-4D97-AF65-F5344CB8AC3E}">
        <p14:creationId xmlns:p14="http://schemas.microsoft.com/office/powerpoint/2010/main" val="1400419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9893-619D-4C2F-8361-D1ADEB77F160}"/>
              </a:ext>
            </a:extLst>
          </p:cNvPr>
          <p:cNvSpPr>
            <a:spLocks noGrp="1"/>
          </p:cNvSpPr>
          <p:nvPr>
            <p:ph type="title"/>
          </p:nvPr>
        </p:nvSpPr>
        <p:spPr>
          <a:xfrm>
            <a:off x="1524000" y="285750"/>
            <a:ext cx="7619999" cy="533400"/>
          </a:xfrm>
        </p:spPr>
        <p:txBody>
          <a:bodyPr/>
          <a:lstStyle/>
          <a:p>
            <a:r>
              <a:rPr lang="en-US"/>
              <a:t>Thêm từ đồ thị trong Excel</a:t>
            </a:r>
          </a:p>
        </p:txBody>
      </p:sp>
      <p:sp>
        <p:nvSpPr>
          <p:cNvPr id="3" name="Text Placeholder 2">
            <a:extLst>
              <a:ext uri="{FF2B5EF4-FFF2-40B4-BE49-F238E27FC236}">
                <a16:creationId xmlns:a16="http://schemas.microsoft.com/office/drawing/2014/main" id="{7FD63BCF-6F03-45F5-B764-C27740BF8543}"/>
              </a:ext>
            </a:extLst>
          </p:cNvPr>
          <p:cNvSpPr>
            <a:spLocks noGrp="1"/>
          </p:cNvSpPr>
          <p:nvPr>
            <p:ph type="body" sz="quarter" idx="13"/>
          </p:nvPr>
        </p:nvSpPr>
        <p:spPr>
          <a:xfrm>
            <a:off x="154810" y="839268"/>
            <a:ext cx="8166229" cy="3621089"/>
          </a:xfrm>
        </p:spPr>
        <p:txBody>
          <a:bodyPr/>
          <a:lstStyle/>
          <a:p>
            <a:r>
              <a:rPr lang="es-MX"/>
              <a:t>Đồ thị đ</a:t>
            </a:r>
            <a:r>
              <a:rPr lang="vi-VN"/>
              <a:t>ư</a:t>
            </a:r>
            <a:r>
              <a:rPr lang="en-US"/>
              <a:t>ợc tạo </a:t>
            </a:r>
            <a:r>
              <a:rPr lang="es-MX"/>
              <a:t>trong một chương trình khác (như Excel), bạn có thể sử dụng lại đồ thị đó trong PowerPoint.</a:t>
            </a:r>
            <a:endParaRPr lang="en-US"/>
          </a:p>
        </p:txBody>
      </p:sp>
      <p:sp>
        <p:nvSpPr>
          <p:cNvPr id="4" name="Date Placeholder 3">
            <a:extLst>
              <a:ext uri="{FF2B5EF4-FFF2-40B4-BE49-F238E27FC236}">
                <a16:creationId xmlns:a16="http://schemas.microsoft.com/office/drawing/2014/main" id="{905D7152-66F9-42A6-81F7-14E4F6814A28}"/>
              </a:ext>
            </a:extLst>
          </p:cNvPr>
          <p:cNvSpPr>
            <a:spLocks noGrp="1"/>
          </p:cNvSpPr>
          <p:nvPr>
            <p:ph type="dt" sz="half" idx="14"/>
          </p:nvPr>
        </p:nvSpPr>
        <p:spPr/>
        <p:txBody>
          <a:bodyPr/>
          <a:lstStyle/>
          <a:p>
            <a:fld id="{3666938D-6E01-40AE-BE27-E7323976FC9E}" type="datetime1">
              <a:rPr lang="en-US" smtClean="0"/>
              <a:t>9/14/2019</a:t>
            </a:fld>
            <a:endParaRPr lang="en-US"/>
          </a:p>
        </p:txBody>
      </p:sp>
      <p:sp>
        <p:nvSpPr>
          <p:cNvPr id="5" name="Footer Placeholder 4">
            <a:extLst>
              <a:ext uri="{FF2B5EF4-FFF2-40B4-BE49-F238E27FC236}">
                <a16:creationId xmlns:a16="http://schemas.microsoft.com/office/drawing/2014/main" id="{3F82B2CE-F187-4F08-BAD7-91D0FB7F37F9}"/>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2392C47-11B7-4719-8F61-AD8561D329A7}"/>
              </a:ext>
            </a:extLst>
          </p:cNvPr>
          <p:cNvSpPr>
            <a:spLocks noGrp="1"/>
          </p:cNvSpPr>
          <p:nvPr>
            <p:ph type="sldNum" sz="quarter" idx="16"/>
          </p:nvPr>
        </p:nvSpPr>
        <p:spPr/>
        <p:txBody>
          <a:bodyPr/>
          <a:lstStyle/>
          <a:p>
            <a:fld id="{E49F9262-1392-45F9-82B8-E6BAB6B74FE5}" type="slidenum">
              <a:rPr lang="en-US" smtClean="0"/>
              <a:t>27</a:t>
            </a:fld>
            <a:endParaRPr lang="en-US"/>
          </a:p>
        </p:txBody>
      </p:sp>
      <p:pic>
        <p:nvPicPr>
          <p:cNvPr id="13" name="Picture 12">
            <a:extLst>
              <a:ext uri="{FF2B5EF4-FFF2-40B4-BE49-F238E27FC236}">
                <a16:creationId xmlns:a16="http://schemas.microsoft.com/office/drawing/2014/main" id="{43950ABD-A43A-4258-B9BD-12DE726F3037}"/>
              </a:ext>
            </a:extLst>
          </p:cNvPr>
          <p:cNvPicPr/>
          <p:nvPr/>
        </p:nvPicPr>
        <p:blipFill>
          <a:blip r:embed="rId3">
            <a:extLst>
              <a:ext uri="{28A0092B-C50C-407E-A947-70E740481C1C}">
                <a14:useLocalDpi xmlns:a14="http://schemas.microsoft.com/office/drawing/2010/main" val="0"/>
              </a:ext>
            </a:extLst>
          </a:blip>
          <a:stretch>
            <a:fillRect/>
          </a:stretch>
        </p:blipFill>
        <p:spPr>
          <a:xfrm>
            <a:off x="3585046" y="2270125"/>
            <a:ext cx="2547303" cy="1384526"/>
          </a:xfrm>
          <a:prstGeom prst="rect">
            <a:avLst/>
          </a:prstGeom>
        </p:spPr>
      </p:pic>
    </p:spTree>
    <p:extLst>
      <p:ext uri="{BB962C8B-B14F-4D97-AF65-F5344CB8AC3E}">
        <p14:creationId xmlns:p14="http://schemas.microsoft.com/office/powerpoint/2010/main" val="4819516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9893-619D-4C2F-8361-D1ADEB77F160}"/>
              </a:ext>
            </a:extLst>
          </p:cNvPr>
          <p:cNvSpPr>
            <a:spLocks noGrp="1"/>
          </p:cNvSpPr>
          <p:nvPr>
            <p:ph type="title"/>
          </p:nvPr>
        </p:nvSpPr>
        <p:spPr>
          <a:xfrm>
            <a:off x="1524000" y="285750"/>
            <a:ext cx="7619999" cy="533400"/>
          </a:xfrm>
        </p:spPr>
        <p:txBody>
          <a:bodyPr/>
          <a:lstStyle/>
          <a:p>
            <a:r>
              <a:rPr lang="en-US"/>
              <a:t>Chèn bảng tính Excel</a:t>
            </a:r>
          </a:p>
        </p:txBody>
      </p:sp>
      <p:sp>
        <p:nvSpPr>
          <p:cNvPr id="3" name="Text Placeholder 2">
            <a:extLst>
              <a:ext uri="{FF2B5EF4-FFF2-40B4-BE49-F238E27FC236}">
                <a16:creationId xmlns:a16="http://schemas.microsoft.com/office/drawing/2014/main" id="{7FD63BCF-6F03-45F5-B764-C27740BF8543}"/>
              </a:ext>
            </a:extLst>
          </p:cNvPr>
          <p:cNvSpPr>
            <a:spLocks noGrp="1"/>
          </p:cNvSpPr>
          <p:nvPr>
            <p:ph type="body" sz="quarter" idx="13"/>
          </p:nvPr>
        </p:nvSpPr>
        <p:spPr>
          <a:xfrm>
            <a:off x="154811" y="839268"/>
            <a:ext cx="5674489" cy="3621089"/>
          </a:xfrm>
        </p:spPr>
        <p:txBody>
          <a:bodyPr/>
          <a:lstStyle/>
          <a:p>
            <a:r>
              <a:rPr lang="es-MX"/>
              <a:t>Có thể chèn một bảng tính Excel vào bài trình chiếu. </a:t>
            </a:r>
          </a:p>
          <a:p>
            <a:r>
              <a:rPr lang="es-MX"/>
              <a:t>Khi chèn một trang tính Excel, PowerPoint sẽ tự động nhúng nó dưới dạng một đối tượng vào bài trình chiếu.</a:t>
            </a:r>
            <a:endParaRPr lang="en-US"/>
          </a:p>
        </p:txBody>
      </p:sp>
      <p:sp>
        <p:nvSpPr>
          <p:cNvPr id="4" name="Date Placeholder 3">
            <a:extLst>
              <a:ext uri="{FF2B5EF4-FFF2-40B4-BE49-F238E27FC236}">
                <a16:creationId xmlns:a16="http://schemas.microsoft.com/office/drawing/2014/main" id="{905D7152-66F9-42A6-81F7-14E4F6814A28}"/>
              </a:ext>
            </a:extLst>
          </p:cNvPr>
          <p:cNvSpPr>
            <a:spLocks noGrp="1"/>
          </p:cNvSpPr>
          <p:nvPr>
            <p:ph type="dt" sz="half" idx="14"/>
          </p:nvPr>
        </p:nvSpPr>
        <p:spPr/>
        <p:txBody>
          <a:bodyPr/>
          <a:lstStyle/>
          <a:p>
            <a:fld id="{3666938D-6E01-40AE-BE27-E7323976FC9E}" type="datetime1">
              <a:rPr lang="en-US" smtClean="0"/>
              <a:t>9/14/2019</a:t>
            </a:fld>
            <a:endParaRPr lang="en-US"/>
          </a:p>
        </p:txBody>
      </p:sp>
      <p:sp>
        <p:nvSpPr>
          <p:cNvPr id="5" name="Footer Placeholder 4">
            <a:extLst>
              <a:ext uri="{FF2B5EF4-FFF2-40B4-BE49-F238E27FC236}">
                <a16:creationId xmlns:a16="http://schemas.microsoft.com/office/drawing/2014/main" id="{3F82B2CE-F187-4F08-BAD7-91D0FB7F37F9}"/>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C2392C47-11B7-4719-8F61-AD8561D329A7}"/>
              </a:ext>
            </a:extLst>
          </p:cNvPr>
          <p:cNvSpPr>
            <a:spLocks noGrp="1"/>
          </p:cNvSpPr>
          <p:nvPr>
            <p:ph type="sldNum" sz="quarter" idx="16"/>
          </p:nvPr>
        </p:nvSpPr>
        <p:spPr/>
        <p:txBody>
          <a:bodyPr/>
          <a:lstStyle/>
          <a:p>
            <a:fld id="{E49F9262-1392-45F9-82B8-E6BAB6B74FE5}" type="slidenum">
              <a:rPr lang="en-US" smtClean="0"/>
              <a:t>28</a:t>
            </a:fld>
            <a:endParaRPr lang="en-US"/>
          </a:p>
        </p:txBody>
      </p:sp>
      <p:pic>
        <p:nvPicPr>
          <p:cNvPr id="8" name="Picture 7">
            <a:extLst>
              <a:ext uri="{FF2B5EF4-FFF2-40B4-BE49-F238E27FC236}">
                <a16:creationId xmlns:a16="http://schemas.microsoft.com/office/drawing/2014/main" id="{3649D5CD-BA24-4F82-80B4-1EEB6C998120}"/>
              </a:ext>
            </a:extLst>
          </p:cNvPr>
          <p:cNvPicPr/>
          <p:nvPr/>
        </p:nvPicPr>
        <p:blipFill>
          <a:blip r:embed="rId3"/>
          <a:stretch>
            <a:fillRect/>
          </a:stretch>
        </p:blipFill>
        <p:spPr>
          <a:xfrm>
            <a:off x="5921504" y="1038900"/>
            <a:ext cx="3067685" cy="1645738"/>
          </a:xfrm>
          <a:prstGeom prst="rect">
            <a:avLst/>
          </a:prstGeom>
        </p:spPr>
      </p:pic>
      <p:pic>
        <p:nvPicPr>
          <p:cNvPr id="10" name="Picture 9">
            <a:extLst>
              <a:ext uri="{FF2B5EF4-FFF2-40B4-BE49-F238E27FC236}">
                <a16:creationId xmlns:a16="http://schemas.microsoft.com/office/drawing/2014/main" id="{BCCDD579-66B6-4562-B80F-3079B64E4923}"/>
              </a:ext>
            </a:extLst>
          </p:cNvPr>
          <p:cNvPicPr/>
          <p:nvPr/>
        </p:nvPicPr>
        <p:blipFill>
          <a:blip r:embed="rId4">
            <a:extLst>
              <a:ext uri="{28A0092B-C50C-407E-A947-70E740481C1C}">
                <a14:useLocalDpi xmlns:a14="http://schemas.microsoft.com/office/drawing/2010/main" val="0"/>
              </a:ext>
            </a:extLst>
          </a:blip>
          <a:stretch>
            <a:fillRect/>
          </a:stretch>
        </p:blipFill>
        <p:spPr>
          <a:xfrm>
            <a:off x="3679662" y="2747329"/>
            <a:ext cx="5438775" cy="2019935"/>
          </a:xfrm>
          <a:prstGeom prst="rect">
            <a:avLst/>
          </a:prstGeom>
        </p:spPr>
      </p:pic>
    </p:spTree>
    <p:extLst>
      <p:ext uri="{BB962C8B-B14F-4D97-AF65-F5344CB8AC3E}">
        <p14:creationId xmlns:p14="http://schemas.microsoft.com/office/powerpoint/2010/main" val="6853600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A4D13-EBA7-4294-8ADD-BBEC052D1794}"/>
              </a:ext>
            </a:extLst>
          </p:cNvPr>
          <p:cNvSpPr>
            <a:spLocks noGrp="1"/>
          </p:cNvSpPr>
          <p:nvPr>
            <p:ph type="title"/>
          </p:nvPr>
        </p:nvSpPr>
        <p:spPr/>
        <p:txBody>
          <a:bodyPr/>
          <a:lstStyle/>
          <a:p>
            <a:r>
              <a:rPr lang="en-US"/>
              <a:t>Sử dụng bảng</a:t>
            </a:r>
          </a:p>
        </p:txBody>
      </p:sp>
      <p:sp>
        <p:nvSpPr>
          <p:cNvPr id="11" name="Text Placeholder 10">
            <a:extLst>
              <a:ext uri="{FF2B5EF4-FFF2-40B4-BE49-F238E27FC236}">
                <a16:creationId xmlns:a16="http://schemas.microsoft.com/office/drawing/2014/main" id="{009C8971-B803-4B84-9B05-64B371A59F26}"/>
              </a:ext>
            </a:extLst>
          </p:cNvPr>
          <p:cNvSpPr>
            <a:spLocks noGrp="1"/>
          </p:cNvSpPr>
          <p:nvPr>
            <p:ph type="body" sz="quarter" idx="13"/>
          </p:nvPr>
        </p:nvSpPr>
        <p:spPr>
          <a:xfrm>
            <a:off x="149629" y="819150"/>
            <a:ext cx="8711795" cy="3733800"/>
          </a:xfrm>
        </p:spPr>
        <p:txBody>
          <a:bodyPr/>
          <a:lstStyle/>
          <a:p>
            <a:pPr>
              <a:buFont typeface="Wingdings" panose="05000000000000000000" pitchFamily="2" charset="2"/>
              <a:buChar char="v"/>
            </a:pPr>
            <a:r>
              <a:rPr lang="es-MX"/>
              <a:t>Dữ liệu trong bảng được sắp xếp theo hàng và cột. Giao điểm của một hàng và cột được gọi là một ô.</a:t>
            </a:r>
            <a:endParaRPr lang="en-US"/>
          </a:p>
          <a:p>
            <a:pPr>
              <a:buFont typeface="Wingdings" panose="05000000000000000000" pitchFamily="2" charset="2"/>
              <a:buChar char="v"/>
            </a:pPr>
            <a:r>
              <a:rPr lang="es-MX"/>
              <a:t>PowerPoint cung cấp nhiều cách để thêm bảng vào bài trình chiếu:</a:t>
            </a:r>
            <a:endParaRPr lang="en-US"/>
          </a:p>
          <a:p>
            <a:pPr lvl="1"/>
            <a:r>
              <a:rPr lang="es-MX"/>
              <a:t>Tạo bảng trong PowerPoint.</a:t>
            </a:r>
            <a:endParaRPr lang="en-US"/>
          </a:p>
          <a:p>
            <a:pPr lvl="1"/>
            <a:r>
              <a:rPr lang="es-MX"/>
              <a:t>Sao chép và dán bảng từ Word hoặc Excel.</a:t>
            </a:r>
            <a:endParaRPr lang="en-US"/>
          </a:p>
          <a:p>
            <a:pPr lvl="1"/>
            <a:r>
              <a:rPr lang="es-MX"/>
              <a:t>Chèn một nhóm ô từ bảng tính Excel.</a:t>
            </a:r>
            <a:endParaRPr lang="en-US"/>
          </a:p>
          <a:p>
            <a:pPr lvl="1"/>
            <a:r>
              <a:rPr lang="es-MX"/>
              <a:t>Chèn sổ làm việc Excel.</a:t>
            </a:r>
            <a:endParaRPr lang="en-US"/>
          </a:p>
        </p:txBody>
      </p:sp>
      <p:sp>
        <p:nvSpPr>
          <p:cNvPr id="4" name="Date Placeholder 3">
            <a:extLst>
              <a:ext uri="{FF2B5EF4-FFF2-40B4-BE49-F238E27FC236}">
                <a16:creationId xmlns:a16="http://schemas.microsoft.com/office/drawing/2014/main" id="{AB89221A-71AE-41F9-A870-FE96D1DD43A7}"/>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85C556B1-3BA7-4502-A177-31FB6A691EAF}"/>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1D7D3E5C-66A8-4991-932E-FB7C924B22C9}"/>
              </a:ext>
            </a:extLst>
          </p:cNvPr>
          <p:cNvSpPr>
            <a:spLocks noGrp="1"/>
          </p:cNvSpPr>
          <p:nvPr>
            <p:ph type="sldNum" sz="quarter" idx="16"/>
          </p:nvPr>
        </p:nvSpPr>
        <p:spPr/>
        <p:txBody>
          <a:bodyPr/>
          <a:lstStyle/>
          <a:p>
            <a:fld id="{E49F9262-1392-45F9-82B8-E6BAB6B74FE5}" type="slidenum">
              <a:rPr lang="en-US" smtClean="0"/>
              <a:pPr/>
              <a:t>29</a:t>
            </a:fld>
            <a:endParaRPr lang="en-US"/>
          </a:p>
        </p:txBody>
      </p:sp>
      <p:pic>
        <p:nvPicPr>
          <p:cNvPr id="7" name="Picture 6">
            <a:extLst>
              <a:ext uri="{FF2B5EF4-FFF2-40B4-BE49-F238E27FC236}">
                <a16:creationId xmlns:a16="http://schemas.microsoft.com/office/drawing/2014/main" id="{E6F0B619-B700-4D92-8A52-97BCE419CE5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37760" y="2926160"/>
            <a:ext cx="4056611" cy="1733947"/>
          </a:xfrm>
          <a:prstGeom prst="rect">
            <a:avLst/>
          </a:prstGeom>
          <a:noFill/>
          <a:ln>
            <a:noFill/>
          </a:ln>
        </p:spPr>
      </p:pic>
    </p:spTree>
    <p:extLst>
      <p:ext uri="{BB962C8B-B14F-4D97-AF65-F5344CB8AC3E}">
        <p14:creationId xmlns:p14="http://schemas.microsoft.com/office/powerpoint/2010/main" val="25323085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Chèn đồ thị</a:t>
            </a:r>
            <a:endParaRPr lang="en-US" dirty="0"/>
          </a:p>
        </p:txBody>
      </p:sp>
      <p:sp>
        <p:nvSpPr>
          <p:cNvPr id="3" name="Content Placeholder 2"/>
          <p:cNvSpPr>
            <a:spLocks noGrp="1"/>
          </p:cNvSpPr>
          <p:nvPr>
            <p:ph type="body" sz="quarter" idx="13"/>
          </p:nvPr>
        </p:nvSpPr>
        <p:spPr>
          <a:xfrm>
            <a:off x="189571" y="1024128"/>
            <a:ext cx="5742878" cy="3468499"/>
          </a:xfrm>
        </p:spPr>
        <p:txBody>
          <a:bodyPr/>
          <a:lstStyle/>
          <a:p>
            <a:r>
              <a:rPr lang="en-US"/>
              <a:t>Đồ thị hình thức biểu diễn dữ liệu dạng số theo h</a:t>
            </a:r>
            <a:r>
              <a:rPr lang="vi-VN"/>
              <a:t>ư</a:t>
            </a:r>
            <a:r>
              <a:rPr lang="en-US"/>
              <a:t>ớng trực quan</a:t>
            </a:r>
          </a:p>
          <a:p>
            <a:r>
              <a:rPr lang="en-US"/>
              <a:t>Dùng để nói lên xu hướng, tỷ lệ hoặc so sánh giữa các bộ dữ liệu. </a:t>
            </a:r>
          </a:p>
          <a:p>
            <a:r>
              <a:rPr lang="en-US"/>
              <a:t>Tạo đồ thị bằng cách sử dụng các thông tin từ một trang bảng tính hoặc bằng cách nhập dữ liệu vào trong trang dữ liệu của PowerPoint.</a:t>
            </a:r>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3</a:t>
            </a:fld>
            <a:endParaRPr lang="en-US"/>
          </a:p>
        </p:txBody>
      </p:sp>
      <p:pic>
        <p:nvPicPr>
          <p:cNvPr id="11" name="Picture 10">
            <a:extLst>
              <a:ext uri="{FF2B5EF4-FFF2-40B4-BE49-F238E27FC236}">
                <a16:creationId xmlns:a16="http://schemas.microsoft.com/office/drawing/2014/main" id="{77D98AC9-4C4B-4C5C-9519-5E95AAC2390D}"/>
              </a:ext>
            </a:extLst>
          </p:cNvPr>
          <p:cNvPicPr/>
          <p:nvPr/>
        </p:nvPicPr>
        <p:blipFill>
          <a:blip r:embed="rId3"/>
          <a:stretch>
            <a:fillRect/>
          </a:stretch>
        </p:blipFill>
        <p:spPr>
          <a:xfrm>
            <a:off x="5981748" y="3186493"/>
            <a:ext cx="3106240" cy="1855408"/>
          </a:xfrm>
          <a:prstGeom prst="rect">
            <a:avLst/>
          </a:prstGeom>
        </p:spPr>
      </p:pic>
      <p:pic>
        <p:nvPicPr>
          <p:cNvPr id="12" name="Picture 11">
            <a:extLst>
              <a:ext uri="{FF2B5EF4-FFF2-40B4-BE49-F238E27FC236}">
                <a16:creationId xmlns:a16="http://schemas.microsoft.com/office/drawing/2014/main" id="{2D1ACC79-6EAF-4820-9786-80CB9E4A4DAD}"/>
              </a:ext>
            </a:extLst>
          </p:cNvPr>
          <p:cNvPicPr/>
          <p:nvPr/>
        </p:nvPicPr>
        <p:blipFill>
          <a:blip r:embed="rId4"/>
          <a:stretch>
            <a:fillRect/>
          </a:stretch>
        </p:blipFill>
        <p:spPr>
          <a:xfrm>
            <a:off x="5993706" y="1024128"/>
            <a:ext cx="3106240" cy="2044559"/>
          </a:xfrm>
          <a:prstGeom prst="rect">
            <a:avLst/>
          </a:prstGeom>
        </p:spPr>
      </p:pic>
    </p:spTree>
    <p:extLst>
      <p:ext uri="{BB962C8B-B14F-4D97-AF65-F5344CB8AC3E}">
        <p14:creationId xmlns:p14="http://schemas.microsoft.com/office/powerpoint/2010/main" val="26706556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A4D13-EBA7-4294-8ADD-BBEC052D1794}"/>
              </a:ext>
            </a:extLst>
          </p:cNvPr>
          <p:cNvSpPr>
            <a:spLocks noGrp="1"/>
          </p:cNvSpPr>
          <p:nvPr>
            <p:ph type="title"/>
          </p:nvPr>
        </p:nvSpPr>
        <p:spPr/>
        <p:txBody>
          <a:bodyPr/>
          <a:lstStyle/>
          <a:p>
            <a:r>
              <a:rPr lang="en-US"/>
              <a:t>Sử dụng bảng</a:t>
            </a:r>
          </a:p>
        </p:txBody>
      </p:sp>
      <p:sp>
        <p:nvSpPr>
          <p:cNvPr id="11" name="Text Placeholder 10">
            <a:extLst>
              <a:ext uri="{FF2B5EF4-FFF2-40B4-BE49-F238E27FC236}">
                <a16:creationId xmlns:a16="http://schemas.microsoft.com/office/drawing/2014/main" id="{009C8971-B803-4B84-9B05-64B371A59F26}"/>
              </a:ext>
            </a:extLst>
          </p:cNvPr>
          <p:cNvSpPr>
            <a:spLocks noGrp="1"/>
          </p:cNvSpPr>
          <p:nvPr>
            <p:ph type="body" sz="quarter" idx="13"/>
          </p:nvPr>
        </p:nvSpPr>
        <p:spPr>
          <a:xfrm>
            <a:off x="457200" y="819150"/>
            <a:ext cx="5361709" cy="3733800"/>
          </a:xfrm>
        </p:spPr>
        <p:txBody>
          <a:bodyPr/>
          <a:lstStyle/>
          <a:p>
            <a:r>
              <a:rPr lang="es-MX"/>
              <a:t>Khi thêm bảng vào bài trình chiếu, PowerPoint sẽ tự động định dạng bảng theo chủ đề hiện hành.</a:t>
            </a:r>
            <a:endParaRPr lang="en-US"/>
          </a:p>
          <a:p>
            <a:r>
              <a:rPr lang="es-MX"/>
              <a:t>Có thể thêm bảng vào slide mà không sử dụng t</a:t>
            </a:r>
            <a:r>
              <a:rPr lang="en-US"/>
              <a:t>ừ </a:t>
            </a:r>
            <a:r>
              <a:rPr lang="es-MX"/>
              <a:t>Placeholder </a:t>
            </a:r>
          </a:p>
          <a:p>
            <a:r>
              <a:rPr lang="es-MX"/>
              <a:t>Nếu sử dụng Placeholder, PowerPoint sẽ tự động thiết lập bảng lấp đầy chiều rộng của Placeholder.</a:t>
            </a:r>
            <a:endParaRPr lang="en-US"/>
          </a:p>
          <a:p>
            <a:endParaRPr lang="en-US"/>
          </a:p>
        </p:txBody>
      </p:sp>
      <p:sp>
        <p:nvSpPr>
          <p:cNvPr id="4" name="Date Placeholder 3">
            <a:extLst>
              <a:ext uri="{FF2B5EF4-FFF2-40B4-BE49-F238E27FC236}">
                <a16:creationId xmlns:a16="http://schemas.microsoft.com/office/drawing/2014/main" id="{AB89221A-71AE-41F9-A870-FE96D1DD43A7}"/>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85C556B1-3BA7-4502-A177-31FB6A691EAF}"/>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1D7D3E5C-66A8-4991-932E-FB7C924B22C9}"/>
              </a:ext>
            </a:extLst>
          </p:cNvPr>
          <p:cNvSpPr>
            <a:spLocks noGrp="1"/>
          </p:cNvSpPr>
          <p:nvPr>
            <p:ph type="sldNum" sz="quarter" idx="16"/>
          </p:nvPr>
        </p:nvSpPr>
        <p:spPr/>
        <p:txBody>
          <a:bodyPr/>
          <a:lstStyle/>
          <a:p>
            <a:fld id="{E49F9262-1392-45F9-82B8-E6BAB6B74FE5}" type="slidenum">
              <a:rPr lang="en-US" smtClean="0"/>
              <a:pPr/>
              <a:t>30</a:t>
            </a:fld>
            <a:endParaRPr lang="en-US"/>
          </a:p>
        </p:txBody>
      </p:sp>
      <p:pic>
        <p:nvPicPr>
          <p:cNvPr id="7" name="Picture 6">
            <a:extLst>
              <a:ext uri="{FF2B5EF4-FFF2-40B4-BE49-F238E27FC236}">
                <a16:creationId xmlns:a16="http://schemas.microsoft.com/office/drawing/2014/main" id="{E6F0B619-B700-4D92-8A52-97BCE419CE5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25538" y="3774764"/>
            <a:ext cx="2804453" cy="1317779"/>
          </a:xfrm>
          <a:prstGeom prst="rect">
            <a:avLst/>
          </a:prstGeom>
          <a:noFill/>
          <a:ln>
            <a:noFill/>
          </a:ln>
        </p:spPr>
      </p:pic>
      <p:pic>
        <p:nvPicPr>
          <p:cNvPr id="3" name="Picture 2">
            <a:extLst>
              <a:ext uri="{FF2B5EF4-FFF2-40B4-BE49-F238E27FC236}">
                <a16:creationId xmlns:a16="http://schemas.microsoft.com/office/drawing/2014/main" id="{164E338F-A4A4-405B-8E80-CA46BB5968C8}"/>
              </a:ext>
            </a:extLst>
          </p:cNvPr>
          <p:cNvPicPr>
            <a:picLocks noChangeAspect="1"/>
          </p:cNvPicPr>
          <p:nvPr/>
        </p:nvPicPr>
        <p:blipFill rotWithShape="1">
          <a:blip r:embed="rId3"/>
          <a:srcRect l="12661" t="39522" r="47339" b="23390"/>
          <a:stretch/>
        </p:blipFill>
        <p:spPr>
          <a:xfrm>
            <a:off x="5914061" y="2096752"/>
            <a:ext cx="3107077" cy="1619645"/>
          </a:xfrm>
          <a:prstGeom prst="rect">
            <a:avLst/>
          </a:prstGeom>
        </p:spPr>
      </p:pic>
      <p:pic>
        <p:nvPicPr>
          <p:cNvPr id="8" name="Picture 7">
            <a:extLst>
              <a:ext uri="{FF2B5EF4-FFF2-40B4-BE49-F238E27FC236}">
                <a16:creationId xmlns:a16="http://schemas.microsoft.com/office/drawing/2014/main" id="{BA3D0212-D9F9-40C7-99DC-52CD156D1642}"/>
              </a:ext>
            </a:extLst>
          </p:cNvPr>
          <p:cNvPicPr>
            <a:picLocks noChangeAspect="1"/>
          </p:cNvPicPr>
          <p:nvPr/>
        </p:nvPicPr>
        <p:blipFill rotWithShape="1">
          <a:blip r:embed="rId4"/>
          <a:srcRect r="77873" b="48557"/>
          <a:stretch/>
        </p:blipFill>
        <p:spPr>
          <a:xfrm>
            <a:off x="5933105" y="50956"/>
            <a:ext cx="1534495" cy="2005695"/>
          </a:xfrm>
          <a:prstGeom prst="rect">
            <a:avLst/>
          </a:prstGeom>
        </p:spPr>
      </p:pic>
    </p:spTree>
    <p:extLst>
      <p:ext uri="{BB962C8B-B14F-4D97-AF65-F5344CB8AC3E}">
        <p14:creationId xmlns:p14="http://schemas.microsoft.com/office/powerpoint/2010/main" val="9076165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A4D13-EBA7-4294-8ADD-BBEC052D1794}"/>
              </a:ext>
            </a:extLst>
          </p:cNvPr>
          <p:cNvSpPr>
            <a:spLocks noGrp="1"/>
          </p:cNvSpPr>
          <p:nvPr>
            <p:ph type="title"/>
          </p:nvPr>
        </p:nvSpPr>
        <p:spPr/>
        <p:txBody>
          <a:bodyPr/>
          <a:lstStyle/>
          <a:p>
            <a:r>
              <a:rPr lang="en-US"/>
              <a:t>Sử dụng bảng</a:t>
            </a:r>
          </a:p>
        </p:txBody>
      </p:sp>
      <p:sp>
        <p:nvSpPr>
          <p:cNvPr id="11" name="Text Placeholder 10">
            <a:extLst>
              <a:ext uri="{FF2B5EF4-FFF2-40B4-BE49-F238E27FC236}">
                <a16:creationId xmlns:a16="http://schemas.microsoft.com/office/drawing/2014/main" id="{009C8971-B803-4B84-9B05-64B371A59F26}"/>
              </a:ext>
            </a:extLst>
          </p:cNvPr>
          <p:cNvSpPr>
            <a:spLocks noGrp="1"/>
          </p:cNvSpPr>
          <p:nvPr>
            <p:ph type="body" sz="quarter" idx="13"/>
          </p:nvPr>
        </p:nvSpPr>
        <p:spPr>
          <a:xfrm>
            <a:off x="768484" y="1022520"/>
            <a:ext cx="6699115" cy="3530430"/>
          </a:xfrm>
        </p:spPr>
        <p:txBody>
          <a:bodyPr/>
          <a:lstStyle/>
          <a:p>
            <a:r>
              <a:rPr lang="es-MX"/>
              <a:t>Khi thêm bảng vào slide, PowerPoint sẽ hiển thị nhóm thẻ </a:t>
            </a:r>
            <a:r>
              <a:rPr lang="es-MX" b="1"/>
              <a:t>Table Tools </a:t>
            </a:r>
            <a:r>
              <a:rPr lang="es-MX"/>
              <a:t>chứa thẻ </a:t>
            </a:r>
            <a:r>
              <a:rPr lang="es-MX" b="1"/>
              <a:t>Design </a:t>
            </a:r>
            <a:r>
              <a:rPr lang="es-MX"/>
              <a:t>và </a:t>
            </a:r>
            <a:r>
              <a:rPr lang="es-MX" b="1"/>
              <a:t>Layout</a:t>
            </a:r>
            <a:r>
              <a:rPr lang="es-MX"/>
              <a:t>, cho phép thao tác với văn bản hoặc các đối tượng khác trong bảng.</a:t>
            </a:r>
            <a:endParaRPr lang="en-US"/>
          </a:p>
        </p:txBody>
      </p:sp>
      <p:sp>
        <p:nvSpPr>
          <p:cNvPr id="4" name="Date Placeholder 3">
            <a:extLst>
              <a:ext uri="{FF2B5EF4-FFF2-40B4-BE49-F238E27FC236}">
                <a16:creationId xmlns:a16="http://schemas.microsoft.com/office/drawing/2014/main" id="{AB89221A-71AE-41F9-A870-FE96D1DD43A7}"/>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85C556B1-3BA7-4502-A177-31FB6A691EAF}"/>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1D7D3E5C-66A8-4991-932E-FB7C924B22C9}"/>
              </a:ext>
            </a:extLst>
          </p:cNvPr>
          <p:cNvSpPr>
            <a:spLocks noGrp="1"/>
          </p:cNvSpPr>
          <p:nvPr>
            <p:ph type="sldNum" sz="quarter" idx="16"/>
          </p:nvPr>
        </p:nvSpPr>
        <p:spPr/>
        <p:txBody>
          <a:bodyPr/>
          <a:lstStyle/>
          <a:p>
            <a:fld id="{E49F9262-1392-45F9-82B8-E6BAB6B74FE5}" type="slidenum">
              <a:rPr lang="en-US" smtClean="0"/>
              <a:pPr/>
              <a:t>31</a:t>
            </a:fld>
            <a:endParaRPr lang="en-US"/>
          </a:p>
        </p:txBody>
      </p:sp>
      <p:pic>
        <p:nvPicPr>
          <p:cNvPr id="8" name="Picture 7">
            <a:extLst>
              <a:ext uri="{FF2B5EF4-FFF2-40B4-BE49-F238E27FC236}">
                <a16:creationId xmlns:a16="http://schemas.microsoft.com/office/drawing/2014/main" id="{8E33AC34-ADAB-4A90-ACE5-A4481BB48893}"/>
              </a:ext>
            </a:extLst>
          </p:cNvPr>
          <p:cNvPicPr/>
          <p:nvPr/>
        </p:nvPicPr>
        <p:blipFill>
          <a:blip r:embed="rId3"/>
          <a:stretch>
            <a:fillRect/>
          </a:stretch>
        </p:blipFill>
        <p:spPr>
          <a:xfrm>
            <a:off x="1071664" y="2571750"/>
            <a:ext cx="6640308" cy="961369"/>
          </a:xfrm>
          <a:prstGeom prst="rect">
            <a:avLst/>
          </a:prstGeom>
        </p:spPr>
      </p:pic>
      <p:pic>
        <p:nvPicPr>
          <p:cNvPr id="9" name="Picture 8">
            <a:extLst>
              <a:ext uri="{FF2B5EF4-FFF2-40B4-BE49-F238E27FC236}">
                <a16:creationId xmlns:a16="http://schemas.microsoft.com/office/drawing/2014/main" id="{295AB563-666E-4212-8026-055AAA6DA77E}"/>
              </a:ext>
            </a:extLst>
          </p:cNvPr>
          <p:cNvPicPr/>
          <p:nvPr/>
        </p:nvPicPr>
        <p:blipFill>
          <a:blip r:embed="rId4"/>
          <a:stretch>
            <a:fillRect/>
          </a:stretch>
        </p:blipFill>
        <p:spPr>
          <a:xfrm>
            <a:off x="1071664" y="3629332"/>
            <a:ext cx="6640308" cy="961369"/>
          </a:xfrm>
          <a:prstGeom prst="rect">
            <a:avLst/>
          </a:prstGeom>
        </p:spPr>
      </p:pic>
    </p:spTree>
    <p:extLst>
      <p:ext uri="{BB962C8B-B14F-4D97-AF65-F5344CB8AC3E}">
        <p14:creationId xmlns:p14="http://schemas.microsoft.com/office/powerpoint/2010/main" val="22606299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A4D13-EBA7-4294-8ADD-BBEC052D1794}"/>
              </a:ext>
            </a:extLst>
          </p:cNvPr>
          <p:cNvSpPr>
            <a:spLocks noGrp="1"/>
          </p:cNvSpPr>
          <p:nvPr>
            <p:ph type="title"/>
          </p:nvPr>
        </p:nvSpPr>
        <p:spPr/>
        <p:txBody>
          <a:bodyPr/>
          <a:lstStyle/>
          <a:p>
            <a:r>
              <a:rPr lang="en-US"/>
              <a:t>Sao chép và dán bảng từ Word &amp; Excel</a:t>
            </a:r>
          </a:p>
        </p:txBody>
      </p:sp>
      <p:sp>
        <p:nvSpPr>
          <p:cNvPr id="11" name="Text Placeholder 10">
            <a:extLst>
              <a:ext uri="{FF2B5EF4-FFF2-40B4-BE49-F238E27FC236}">
                <a16:creationId xmlns:a16="http://schemas.microsoft.com/office/drawing/2014/main" id="{009C8971-B803-4B84-9B05-64B371A59F26}"/>
              </a:ext>
            </a:extLst>
          </p:cNvPr>
          <p:cNvSpPr>
            <a:spLocks noGrp="1"/>
          </p:cNvSpPr>
          <p:nvPr>
            <p:ph type="body" sz="quarter" idx="13"/>
          </p:nvPr>
        </p:nvSpPr>
        <p:spPr>
          <a:xfrm>
            <a:off x="768484" y="1022520"/>
            <a:ext cx="7401155" cy="3530430"/>
          </a:xfrm>
        </p:spPr>
        <p:txBody>
          <a:bodyPr/>
          <a:lstStyle/>
          <a:p>
            <a:r>
              <a:rPr lang="es-MX"/>
              <a:t>Có thể sử dụng lại các bảng từ Microsoft Word hoặc Excel và chèn vào bài trình chiếu mà không phải điều chỉnh giao diện hoặc định dạng của bảng.</a:t>
            </a:r>
            <a:endParaRPr lang="en-US"/>
          </a:p>
          <a:p>
            <a:r>
              <a:rPr lang="es-MX"/>
              <a:t>Sau khi thêm bảng vào bài trình chiếu, bạn có thể sử dụng các các công cụ nhóm thẻ </a:t>
            </a:r>
            <a:r>
              <a:rPr lang="es-MX" b="1"/>
              <a:t>Table Tools </a:t>
            </a:r>
            <a:r>
              <a:rPr lang="es-MX"/>
              <a:t>trong PowerPoint để thay đổi kiểu bảng hoặc thêm hiệu ứng.</a:t>
            </a:r>
            <a:endParaRPr lang="en-US"/>
          </a:p>
        </p:txBody>
      </p:sp>
      <p:sp>
        <p:nvSpPr>
          <p:cNvPr id="4" name="Date Placeholder 3">
            <a:extLst>
              <a:ext uri="{FF2B5EF4-FFF2-40B4-BE49-F238E27FC236}">
                <a16:creationId xmlns:a16="http://schemas.microsoft.com/office/drawing/2014/main" id="{AB89221A-71AE-41F9-A870-FE96D1DD43A7}"/>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85C556B1-3BA7-4502-A177-31FB6A691EAF}"/>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1D7D3E5C-66A8-4991-932E-FB7C924B22C9}"/>
              </a:ext>
            </a:extLst>
          </p:cNvPr>
          <p:cNvSpPr>
            <a:spLocks noGrp="1"/>
          </p:cNvSpPr>
          <p:nvPr>
            <p:ph type="sldNum" sz="quarter" idx="16"/>
          </p:nvPr>
        </p:nvSpPr>
        <p:spPr/>
        <p:txBody>
          <a:bodyPr/>
          <a:lstStyle/>
          <a:p>
            <a:fld id="{E49F9262-1392-45F9-82B8-E6BAB6B74FE5}" type="slidenum">
              <a:rPr lang="en-US" smtClean="0"/>
              <a:pPr/>
              <a:t>32</a:t>
            </a:fld>
            <a:endParaRPr lang="en-US"/>
          </a:p>
        </p:txBody>
      </p:sp>
      <p:pic>
        <p:nvPicPr>
          <p:cNvPr id="10" name="Picture 9">
            <a:extLst>
              <a:ext uri="{FF2B5EF4-FFF2-40B4-BE49-F238E27FC236}">
                <a16:creationId xmlns:a16="http://schemas.microsoft.com/office/drawing/2014/main" id="{42F2E75A-C7F4-4BA4-8344-9B3B145DDEF9}"/>
              </a:ext>
            </a:extLst>
          </p:cNvPr>
          <p:cNvPicPr/>
          <p:nvPr/>
        </p:nvPicPr>
        <p:blipFill>
          <a:blip r:embed="rId3">
            <a:extLst>
              <a:ext uri="{28A0092B-C50C-407E-A947-70E740481C1C}">
                <a14:useLocalDpi xmlns:a14="http://schemas.microsoft.com/office/drawing/2010/main" val="0"/>
              </a:ext>
            </a:extLst>
          </a:blip>
          <a:stretch>
            <a:fillRect/>
          </a:stretch>
        </p:blipFill>
        <p:spPr>
          <a:xfrm>
            <a:off x="3385457" y="3429000"/>
            <a:ext cx="2486608" cy="1323535"/>
          </a:xfrm>
          <a:prstGeom prst="rect">
            <a:avLst/>
          </a:prstGeom>
        </p:spPr>
      </p:pic>
    </p:spTree>
    <p:extLst>
      <p:ext uri="{BB962C8B-B14F-4D97-AF65-F5344CB8AC3E}">
        <p14:creationId xmlns:p14="http://schemas.microsoft.com/office/powerpoint/2010/main" val="22617703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C860D-0F1F-47AD-A9DF-B00853BADAD9}"/>
              </a:ext>
            </a:extLst>
          </p:cNvPr>
          <p:cNvSpPr>
            <a:spLocks noGrp="1"/>
          </p:cNvSpPr>
          <p:nvPr>
            <p:ph type="title"/>
          </p:nvPr>
        </p:nvSpPr>
        <p:spPr/>
        <p:txBody>
          <a:bodyPr/>
          <a:lstStyle/>
          <a:p>
            <a:r>
              <a:rPr lang="en-US"/>
              <a:t>Chèn bảng tính Excel vào slide</a:t>
            </a:r>
          </a:p>
        </p:txBody>
      </p:sp>
      <p:sp>
        <p:nvSpPr>
          <p:cNvPr id="15" name="Text Placeholder 14">
            <a:extLst>
              <a:ext uri="{FF2B5EF4-FFF2-40B4-BE49-F238E27FC236}">
                <a16:creationId xmlns:a16="http://schemas.microsoft.com/office/drawing/2014/main" id="{309D66B5-EBBB-44EB-A0A5-1AEE56AECE76}"/>
              </a:ext>
            </a:extLst>
          </p:cNvPr>
          <p:cNvSpPr>
            <a:spLocks noGrp="1"/>
          </p:cNvSpPr>
          <p:nvPr>
            <p:ph type="body" sz="quarter" idx="13"/>
          </p:nvPr>
        </p:nvSpPr>
        <p:spPr>
          <a:xfrm>
            <a:off x="350729" y="1123950"/>
            <a:ext cx="4960307" cy="3429000"/>
          </a:xfrm>
        </p:spPr>
        <p:txBody>
          <a:bodyPr/>
          <a:lstStyle/>
          <a:p>
            <a:pPr algn="just"/>
            <a:r>
              <a:rPr lang="es-MX"/>
              <a:t>Có thể chèn một trang tính Excel (hoặc bảng tính) riêng lẻ vào bài trình chiếu của mình. </a:t>
            </a:r>
          </a:p>
          <a:p>
            <a:pPr algn="just"/>
            <a:r>
              <a:rPr lang="es-MX"/>
              <a:t>Khi bạn chèn bảng tính Excel, PowerPoint sẽ tự động nhúng nó vào bài trình chiếu.</a:t>
            </a:r>
            <a:endParaRPr lang="en-US"/>
          </a:p>
        </p:txBody>
      </p:sp>
      <p:sp>
        <p:nvSpPr>
          <p:cNvPr id="4" name="Date Placeholder 3">
            <a:extLst>
              <a:ext uri="{FF2B5EF4-FFF2-40B4-BE49-F238E27FC236}">
                <a16:creationId xmlns:a16="http://schemas.microsoft.com/office/drawing/2014/main" id="{8DAEC291-2022-40A5-B683-7BC3CDA39933}"/>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B696EDCA-39A8-4B00-A11A-4AF46D4012AE}"/>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FD9E84D8-EBA7-49B8-B199-184E5D356D87}"/>
              </a:ext>
            </a:extLst>
          </p:cNvPr>
          <p:cNvSpPr>
            <a:spLocks noGrp="1"/>
          </p:cNvSpPr>
          <p:nvPr>
            <p:ph type="sldNum" sz="quarter" idx="16"/>
          </p:nvPr>
        </p:nvSpPr>
        <p:spPr/>
        <p:txBody>
          <a:bodyPr/>
          <a:lstStyle/>
          <a:p>
            <a:fld id="{E49F9262-1392-45F9-82B8-E6BAB6B74FE5}" type="slidenum">
              <a:rPr lang="en-US" smtClean="0"/>
              <a:pPr/>
              <a:t>33</a:t>
            </a:fld>
            <a:endParaRPr lang="en-US"/>
          </a:p>
        </p:txBody>
      </p:sp>
      <p:pic>
        <p:nvPicPr>
          <p:cNvPr id="11" name="Picture 10">
            <a:extLst>
              <a:ext uri="{FF2B5EF4-FFF2-40B4-BE49-F238E27FC236}">
                <a16:creationId xmlns:a16="http://schemas.microsoft.com/office/drawing/2014/main" id="{03537A2C-CD53-4398-99A9-1DCF07C93598}"/>
              </a:ext>
            </a:extLst>
          </p:cNvPr>
          <p:cNvPicPr/>
          <p:nvPr/>
        </p:nvPicPr>
        <p:blipFill>
          <a:blip r:embed="rId3"/>
          <a:stretch>
            <a:fillRect/>
          </a:stretch>
        </p:blipFill>
        <p:spPr>
          <a:xfrm>
            <a:off x="7668987" y="285750"/>
            <a:ext cx="1346200" cy="2188210"/>
          </a:xfrm>
          <a:prstGeom prst="rect">
            <a:avLst/>
          </a:prstGeom>
        </p:spPr>
      </p:pic>
      <p:pic>
        <p:nvPicPr>
          <p:cNvPr id="17" name="Picture 16">
            <a:extLst>
              <a:ext uri="{FF2B5EF4-FFF2-40B4-BE49-F238E27FC236}">
                <a16:creationId xmlns:a16="http://schemas.microsoft.com/office/drawing/2014/main" id="{52AC944E-CCF1-4661-89ED-4F106CFB4724}"/>
              </a:ext>
            </a:extLst>
          </p:cNvPr>
          <p:cNvPicPr/>
          <p:nvPr/>
        </p:nvPicPr>
        <p:blipFill>
          <a:blip r:embed="rId4"/>
          <a:stretch>
            <a:fillRect/>
          </a:stretch>
        </p:blipFill>
        <p:spPr bwMode="auto">
          <a:xfrm>
            <a:off x="5655737" y="2579054"/>
            <a:ext cx="3400775" cy="21882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04921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5573-E5DE-4A30-964B-97C805544BA4}"/>
              </a:ext>
            </a:extLst>
          </p:cNvPr>
          <p:cNvSpPr>
            <a:spLocks noGrp="1"/>
          </p:cNvSpPr>
          <p:nvPr>
            <p:ph type="title"/>
          </p:nvPr>
        </p:nvSpPr>
        <p:spPr/>
        <p:txBody>
          <a:bodyPr/>
          <a:lstStyle/>
          <a:p>
            <a:r>
              <a:rPr lang="en-US"/>
              <a:t>Tùy chỉnh Bảng</a:t>
            </a:r>
          </a:p>
        </p:txBody>
      </p:sp>
      <p:sp>
        <p:nvSpPr>
          <p:cNvPr id="19" name="Text Placeholder 18">
            <a:extLst>
              <a:ext uri="{FF2B5EF4-FFF2-40B4-BE49-F238E27FC236}">
                <a16:creationId xmlns:a16="http://schemas.microsoft.com/office/drawing/2014/main" id="{22645892-7050-4977-888B-C0335964CD89}"/>
              </a:ext>
            </a:extLst>
          </p:cNvPr>
          <p:cNvSpPr>
            <a:spLocks noGrp="1"/>
          </p:cNvSpPr>
          <p:nvPr>
            <p:ph type="body" sz="quarter" idx="13"/>
          </p:nvPr>
        </p:nvSpPr>
        <p:spPr/>
        <p:txBody>
          <a:bodyPr/>
          <a:lstStyle/>
          <a:p>
            <a:pPr>
              <a:buFont typeface="Wingdings" panose="05000000000000000000" pitchFamily="2" charset="2"/>
              <a:buChar char="v"/>
            </a:pPr>
            <a:r>
              <a:rPr lang="vi-VN"/>
              <a:t>Thay đổi kích thước và vị trí bảng</a:t>
            </a:r>
            <a:endParaRPr lang="en-US"/>
          </a:p>
        </p:txBody>
      </p:sp>
      <p:sp>
        <p:nvSpPr>
          <p:cNvPr id="4" name="Date Placeholder 3">
            <a:extLst>
              <a:ext uri="{FF2B5EF4-FFF2-40B4-BE49-F238E27FC236}">
                <a16:creationId xmlns:a16="http://schemas.microsoft.com/office/drawing/2014/main" id="{30DD7157-1907-4783-A1A1-144C617C5D3D}"/>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069EBF6E-A255-4744-8889-FF9A6E7A720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99FC73F0-1448-4294-B799-45DE8A0F2093}"/>
              </a:ext>
            </a:extLst>
          </p:cNvPr>
          <p:cNvSpPr>
            <a:spLocks noGrp="1"/>
          </p:cNvSpPr>
          <p:nvPr>
            <p:ph type="sldNum" sz="quarter" idx="16"/>
          </p:nvPr>
        </p:nvSpPr>
        <p:spPr/>
        <p:txBody>
          <a:bodyPr/>
          <a:lstStyle/>
          <a:p>
            <a:fld id="{E49F9262-1392-45F9-82B8-E6BAB6B74FE5}" type="slidenum">
              <a:rPr lang="en-US" smtClean="0"/>
              <a:pPr/>
              <a:t>34</a:t>
            </a:fld>
            <a:endParaRPr lang="en-US"/>
          </a:p>
        </p:txBody>
      </p:sp>
      <p:pic>
        <p:nvPicPr>
          <p:cNvPr id="20" name="Picture 19">
            <a:extLst>
              <a:ext uri="{FF2B5EF4-FFF2-40B4-BE49-F238E27FC236}">
                <a16:creationId xmlns:a16="http://schemas.microsoft.com/office/drawing/2014/main" id="{04F16529-62E7-44DF-977B-89E4F77961C6}"/>
              </a:ext>
            </a:extLst>
          </p:cNvPr>
          <p:cNvPicPr>
            <a:picLocks noChangeAspect="1"/>
          </p:cNvPicPr>
          <p:nvPr/>
        </p:nvPicPr>
        <p:blipFill rotWithShape="1">
          <a:blip r:embed="rId3"/>
          <a:srcRect l="43125" r="5416" b="78162"/>
          <a:stretch/>
        </p:blipFill>
        <p:spPr>
          <a:xfrm>
            <a:off x="1428750" y="1781802"/>
            <a:ext cx="5886450" cy="1404505"/>
          </a:xfrm>
          <a:prstGeom prst="rect">
            <a:avLst/>
          </a:prstGeom>
        </p:spPr>
      </p:pic>
    </p:spTree>
    <p:extLst>
      <p:ext uri="{BB962C8B-B14F-4D97-AF65-F5344CB8AC3E}">
        <p14:creationId xmlns:p14="http://schemas.microsoft.com/office/powerpoint/2010/main" val="26418063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5573-E5DE-4A30-964B-97C805544BA4}"/>
              </a:ext>
            </a:extLst>
          </p:cNvPr>
          <p:cNvSpPr>
            <a:spLocks noGrp="1"/>
          </p:cNvSpPr>
          <p:nvPr>
            <p:ph type="title"/>
          </p:nvPr>
        </p:nvSpPr>
        <p:spPr/>
        <p:txBody>
          <a:bodyPr/>
          <a:lstStyle/>
          <a:p>
            <a:r>
              <a:rPr lang="en-US"/>
              <a:t>Tùy chỉnh Bảng</a:t>
            </a:r>
          </a:p>
        </p:txBody>
      </p:sp>
      <p:sp>
        <p:nvSpPr>
          <p:cNvPr id="11" name="Text Placeholder 10">
            <a:extLst>
              <a:ext uri="{FF2B5EF4-FFF2-40B4-BE49-F238E27FC236}">
                <a16:creationId xmlns:a16="http://schemas.microsoft.com/office/drawing/2014/main" id="{B9D0672A-A088-4F17-AE01-78044E091C54}"/>
              </a:ext>
            </a:extLst>
          </p:cNvPr>
          <p:cNvSpPr>
            <a:spLocks noGrp="1"/>
          </p:cNvSpPr>
          <p:nvPr>
            <p:ph type="body" sz="quarter" idx="13"/>
          </p:nvPr>
        </p:nvSpPr>
        <p:spPr/>
        <p:txBody>
          <a:bodyPr/>
          <a:lstStyle/>
          <a:p>
            <a:r>
              <a:rPr lang="en-US"/>
              <a:t>Thay đổi kích th</a:t>
            </a:r>
            <a:r>
              <a:rPr lang="vi-VN"/>
              <a:t>ư</a:t>
            </a:r>
            <a:r>
              <a:rPr lang="en-US"/>
              <a:t>ớc cột hay dòng</a:t>
            </a:r>
          </a:p>
        </p:txBody>
      </p:sp>
      <p:sp>
        <p:nvSpPr>
          <p:cNvPr id="4" name="Date Placeholder 3">
            <a:extLst>
              <a:ext uri="{FF2B5EF4-FFF2-40B4-BE49-F238E27FC236}">
                <a16:creationId xmlns:a16="http://schemas.microsoft.com/office/drawing/2014/main" id="{30DD7157-1907-4783-A1A1-144C617C5D3D}"/>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069EBF6E-A255-4744-8889-FF9A6E7A720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99FC73F0-1448-4294-B799-45DE8A0F2093}"/>
              </a:ext>
            </a:extLst>
          </p:cNvPr>
          <p:cNvSpPr>
            <a:spLocks noGrp="1"/>
          </p:cNvSpPr>
          <p:nvPr>
            <p:ph type="sldNum" sz="quarter" idx="16"/>
          </p:nvPr>
        </p:nvSpPr>
        <p:spPr/>
        <p:txBody>
          <a:bodyPr/>
          <a:lstStyle/>
          <a:p>
            <a:fld id="{E49F9262-1392-45F9-82B8-E6BAB6B74FE5}" type="slidenum">
              <a:rPr lang="en-US" smtClean="0"/>
              <a:pPr/>
              <a:t>35</a:t>
            </a:fld>
            <a:endParaRPr lang="en-US"/>
          </a:p>
        </p:txBody>
      </p:sp>
      <p:pic>
        <p:nvPicPr>
          <p:cNvPr id="16" name="Picture 15">
            <a:extLst>
              <a:ext uri="{FF2B5EF4-FFF2-40B4-BE49-F238E27FC236}">
                <a16:creationId xmlns:a16="http://schemas.microsoft.com/office/drawing/2014/main" id="{A42C8F26-1D6A-4C35-B2B6-708F3DBDB9FE}"/>
              </a:ext>
            </a:extLst>
          </p:cNvPr>
          <p:cNvPicPr>
            <a:picLocks noChangeAspect="1"/>
          </p:cNvPicPr>
          <p:nvPr/>
        </p:nvPicPr>
        <p:blipFill rotWithShape="1">
          <a:blip r:embed="rId3"/>
          <a:srcRect r="38021" b="78162"/>
          <a:stretch/>
        </p:blipFill>
        <p:spPr>
          <a:xfrm>
            <a:off x="733425" y="1811336"/>
            <a:ext cx="7677150" cy="1520827"/>
          </a:xfrm>
          <a:prstGeom prst="rect">
            <a:avLst/>
          </a:prstGeom>
        </p:spPr>
      </p:pic>
    </p:spTree>
    <p:extLst>
      <p:ext uri="{BB962C8B-B14F-4D97-AF65-F5344CB8AC3E}">
        <p14:creationId xmlns:p14="http://schemas.microsoft.com/office/powerpoint/2010/main" val="19511614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5573-E5DE-4A30-964B-97C805544BA4}"/>
              </a:ext>
            </a:extLst>
          </p:cNvPr>
          <p:cNvSpPr>
            <a:spLocks noGrp="1"/>
          </p:cNvSpPr>
          <p:nvPr>
            <p:ph type="title"/>
          </p:nvPr>
        </p:nvSpPr>
        <p:spPr/>
        <p:txBody>
          <a:bodyPr/>
          <a:lstStyle/>
          <a:p>
            <a:r>
              <a:rPr lang="en-US"/>
              <a:t>Tùy chỉnh Bảng</a:t>
            </a:r>
          </a:p>
        </p:txBody>
      </p:sp>
      <p:sp>
        <p:nvSpPr>
          <p:cNvPr id="11" name="Text Placeholder 10">
            <a:extLst>
              <a:ext uri="{FF2B5EF4-FFF2-40B4-BE49-F238E27FC236}">
                <a16:creationId xmlns:a16="http://schemas.microsoft.com/office/drawing/2014/main" id="{B9D0672A-A088-4F17-AE01-78044E091C54}"/>
              </a:ext>
            </a:extLst>
          </p:cNvPr>
          <p:cNvSpPr>
            <a:spLocks noGrp="1"/>
          </p:cNvSpPr>
          <p:nvPr>
            <p:ph type="body" sz="quarter" idx="13"/>
          </p:nvPr>
        </p:nvSpPr>
        <p:spPr>
          <a:xfrm>
            <a:off x="457200" y="857250"/>
            <a:ext cx="8229600" cy="1714500"/>
          </a:xfrm>
        </p:spPr>
        <p:txBody>
          <a:bodyPr/>
          <a:lstStyle/>
          <a:p>
            <a:pPr>
              <a:buFont typeface="Wingdings" panose="05000000000000000000" pitchFamily="2" charset="2"/>
              <a:buChar char="v"/>
            </a:pPr>
            <a:r>
              <a:rPr lang="en-US"/>
              <a:t>Chèn xóa cột hay dòng</a:t>
            </a:r>
          </a:p>
          <a:p>
            <a:pPr marL="579438" lvl="1" indent="-342900"/>
            <a:r>
              <a:rPr lang="es-MX"/>
              <a:t>Khi chèn một hàng/cột hoặc xóa một hàng, PowerPoint sẽ tự động thay đổi kích thước bảng. </a:t>
            </a:r>
          </a:p>
          <a:p>
            <a:pPr marL="579438" lvl="1" indent="-342900"/>
            <a:r>
              <a:rPr lang="es-MX"/>
              <a:t>Nếu xóa một cột, bạn cần tự điều chỉnh kích thước bảng.</a:t>
            </a:r>
            <a:endParaRPr lang="en-US"/>
          </a:p>
          <a:p>
            <a:pPr marL="236538" lvl="1" indent="0">
              <a:buNone/>
            </a:pPr>
            <a:endParaRPr lang="en-US"/>
          </a:p>
        </p:txBody>
      </p:sp>
      <p:sp>
        <p:nvSpPr>
          <p:cNvPr id="4" name="Date Placeholder 3">
            <a:extLst>
              <a:ext uri="{FF2B5EF4-FFF2-40B4-BE49-F238E27FC236}">
                <a16:creationId xmlns:a16="http://schemas.microsoft.com/office/drawing/2014/main" id="{30DD7157-1907-4783-A1A1-144C617C5D3D}"/>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069EBF6E-A255-4744-8889-FF9A6E7A720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99FC73F0-1448-4294-B799-45DE8A0F2093}"/>
              </a:ext>
            </a:extLst>
          </p:cNvPr>
          <p:cNvSpPr>
            <a:spLocks noGrp="1"/>
          </p:cNvSpPr>
          <p:nvPr>
            <p:ph type="sldNum" sz="quarter" idx="16"/>
          </p:nvPr>
        </p:nvSpPr>
        <p:spPr/>
        <p:txBody>
          <a:bodyPr/>
          <a:lstStyle/>
          <a:p>
            <a:fld id="{E49F9262-1392-45F9-82B8-E6BAB6B74FE5}" type="slidenum">
              <a:rPr lang="en-US" smtClean="0"/>
              <a:pPr/>
              <a:t>36</a:t>
            </a:fld>
            <a:endParaRPr lang="en-US"/>
          </a:p>
        </p:txBody>
      </p:sp>
      <p:pic>
        <p:nvPicPr>
          <p:cNvPr id="10" name="Picture 9">
            <a:extLst>
              <a:ext uri="{FF2B5EF4-FFF2-40B4-BE49-F238E27FC236}">
                <a16:creationId xmlns:a16="http://schemas.microsoft.com/office/drawing/2014/main" id="{B5421C21-97C5-4895-B01A-0D22AD334AEF}"/>
              </a:ext>
            </a:extLst>
          </p:cNvPr>
          <p:cNvPicPr>
            <a:picLocks noChangeAspect="1"/>
          </p:cNvPicPr>
          <p:nvPr/>
        </p:nvPicPr>
        <p:blipFill rotWithShape="1">
          <a:blip r:embed="rId3"/>
          <a:srcRect r="32083" b="72048"/>
          <a:stretch/>
        </p:blipFill>
        <p:spPr>
          <a:xfrm>
            <a:off x="1104900" y="2609850"/>
            <a:ext cx="7409468" cy="1714499"/>
          </a:xfrm>
          <a:prstGeom prst="rect">
            <a:avLst/>
          </a:prstGeom>
        </p:spPr>
      </p:pic>
    </p:spTree>
    <p:extLst>
      <p:ext uri="{BB962C8B-B14F-4D97-AF65-F5344CB8AC3E}">
        <p14:creationId xmlns:p14="http://schemas.microsoft.com/office/powerpoint/2010/main" val="1152337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5573-E5DE-4A30-964B-97C805544BA4}"/>
              </a:ext>
            </a:extLst>
          </p:cNvPr>
          <p:cNvSpPr>
            <a:spLocks noGrp="1"/>
          </p:cNvSpPr>
          <p:nvPr>
            <p:ph type="title"/>
          </p:nvPr>
        </p:nvSpPr>
        <p:spPr/>
        <p:txBody>
          <a:bodyPr/>
          <a:lstStyle/>
          <a:p>
            <a:r>
              <a:rPr lang="en-US"/>
              <a:t>Tùy chỉnh Bảng</a:t>
            </a:r>
          </a:p>
        </p:txBody>
      </p:sp>
      <p:sp>
        <p:nvSpPr>
          <p:cNvPr id="11" name="Text Placeholder 10">
            <a:extLst>
              <a:ext uri="{FF2B5EF4-FFF2-40B4-BE49-F238E27FC236}">
                <a16:creationId xmlns:a16="http://schemas.microsoft.com/office/drawing/2014/main" id="{B9D0672A-A088-4F17-AE01-78044E091C54}"/>
              </a:ext>
            </a:extLst>
          </p:cNvPr>
          <p:cNvSpPr>
            <a:spLocks noGrp="1"/>
          </p:cNvSpPr>
          <p:nvPr>
            <p:ph type="body" sz="quarter" idx="13"/>
          </p:nvPr>
        </p:nvSpPr>
        <p:spPr>
          <a:xfrm>
            <a:off x="147918" y="910413"/>
            <a:ext cx="8848164" cy="3624264"/>
          </a:xfrm>
        </p:spPr>
        <p:txBody>
          <a:bodyPr/>
          <a:lstStyle/>
          <a:p>
            <a:pPr>
              <a:buFont typeface="Wingdings" panose="05000000000000000000" pitchFamily="2" charset="2"/>
              <a:buChar char="v"/>
            </a:pPr>
            <a:r>
              <a:rPr lang="en-US"/>
              <a:t>Di chuyển các cột hoặc dòng</a:t>
            </a:r>
          </a:p>
          <a:p>
            <a:pPr lvl="1"/>
            <a:r>
              <a:rPr lang="es-MX"/>
              <a:t>Di chuyển một hàng hoặc cột bằng phương pháp kéo và thả hoặc phương pháp cắt và dán.</a:t>
            </a:r>
            <a:endParaRPr lang="en-US"/>
          </a:p>
          <a:p>
            <a:pPr>
              <a:buFont typeface="Wingdings" panose="05000000000000000000" pitchFamily="2" charset="2"/>
              <a:buChar char="v"/>
            </a:pPr>
            <a:r>
              <a:rPr lang="es-MX"/>
              <a:t>Kết hợp, tách các cột hoạt dòng</a:t>
            </a:r>
          </a:p>
          <a:p>
            <a:pPr lvl="1"/>
            <a:r>
              <a:rPr lang="es-MX"/>
              <a:t>Hợp nhất các ô cho phép tạo một ô kéo dài hơn một hàng hoặc một cột. </a:t>
            </a:r>
          </a:p>
          <a:p>
            <a:pPr lvl="1"/>
            <a:r>
              <a:rPr lang="es-MX"/>
              <a:t>Khi hợp nhất các ô chứa dữ liệu, dữ liệu sẽ được hợp nhất.</a:t>
            </a:r>
            <a:endParaRPr lang="en-US"/>
          </a:p>
          <a:p>
            <a:pPr lvl="1"/>
            <a:r>
              <a:rPr lang="es-MX"/>
              <a:t>Tách ô sẽ chia sẽ chia thành nhiều hàng và nhiều cột được chỉ định trong hộp thoại Split Cells..</a:t>
            </a:r>
            <a:endParaRPr lang="en-US"/>
          </a:p>
          <a:p>
            <a:pPr>
              <a:buFont typeface="Wingdings" panose="05000000000000000000" pitchFamily="2" charset="2"/>
              <a:buChar char="v"/>
            </a:pPr>
            <a:endParaRPr lang="es-MX"/>
          </a:p>
        </p:txBody>
      </p:sp>
      <p:sp>
        <p:nvSpPr>
          <p:cNvPr id="4" name="Date Placeholder 3">
            <a:extLst>
              <a:ext uri="{FF2B5EF4-FFF2-40B4-BE49-F238E27FC236}">
                <a16:creationId xmlns:a16="http://schemas.microsoft.com/office/drawing/2014/main" id="{30DD7157-1907-4783-A1A1-144C617C5D3D}"/>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069EBF6E-A255-4744-8889-FF9A6E7A720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99FC73F0-1448-4294-B799-45DE8A0F2093}"/>
              </a:ext>
            </a:extLst>
          </p:cNvPr>
          <p:cNvSpPr>
            <a:spLocks noGrp="1"/>
          </p:cNvSpPr>
          <p:nvPr>
            <p:ph type="sldNum" sz="quarter" idx="16"/>
          </p:nvPr>
        </p:nvSpPr>
        <p:spPr/>
        <p:txBody>
          <a:bodyPr/>
          <a:lstStyle/>
          <a:p>
            <a:fld id="{E49F9262-1392-45F9-82B8-E6BAB6B74FE5}" type="slidenum">
              <a:rPr lang="en-US" smtClean="0"/>
              <a:pPr/>
              <a:t>37</a:t>
            </a:fld>
            <a:endParaRPr lang="en-US"/>
          </a:p>
        </p:txBody>
      </p:sp>
      <p:graphicFrame>
        <p:nvGraphicFramePr>
          <p:cNvPr id="12" name="Table 12">
            <a:extLst>
              <a:ext uri="{FF2B5EF4-FFF2-40B4-BE49-F238E27FC236}">
                <a16:creationId xmlns:a16="http://schemas.microsoft.com/office/drawing/2014/main" id="{277510AB-4DF8-49D1-9D04-FD92FEF55C06}"/>
              </a:ext>
            </a:extLst>
          </p:cNvPr>
          <p:cNvGraphicFramePr>
            <a:graphicFrameLocks noGrp="1"/>
          </p:cNvGraphicFramePr>
          <p:nvPr>
            <p:extLst>
              <p:ext uri="{D42A27DB-BD31-4B8C-83A1-F6EECF244321}">
                <p14:modId xmlns:p14="http://schemas.microsoft.com/office/powerpoint/2010/main" val="1334604966"/>
              </p:ext>
            </p:extLst>
          </p:nvPr>
        </p:nvGraphicFramePr>
        <p:xfrm>
          <a:off x="3124200" y="4061721"/>
          <a:ext cx="3736604" cy="974448"/>
        </p:xfrm>
        <a:graphic>
          <a:graphicData uri="http://schemas.openxmlformats.org/drawingml/2006/table">
            <a:tbl>
              <a:tblPr firstRow="1" bandRow="1">
                <a:tableStyleId>{5C22544A-7EE6-4342-B048-85BDC9FD1C3A}</a:tableStyleId>
              </a:tblPr>
              <a:tblGrid>
                <a:gridCol w="1245534">
                  <a:extLst>
                    <a:ext uri="{9D8B030D-6E8A-4147-A177-3AD203B41FA5}">
                      <a16:colId xmlns:a16="http://schemas.microsoft.com/office/drawing/2014/main" val="3688115051"/>
                    </a:ext>
                  </a:extLst>
                </a:gridCol>
                <a:gridCol w="622768">
                  <a:extLst>
                    <a:ext uri="{9D8B030D-6E8A-4147-A177-3AD203B41FA5}">
                      <a16:colId xmlns:a16="http://schemas.microsoft.com/office/drawing/2014/main" val="446521927"/>
                    </a:ext>
                  </a:extLst>
                </a:gridCol>
                <a:gridCol w="622768">
                  <a:extLst>
                    <a:ext uri="{9D8B030D-6E8A-4147-A177-3AD203B41FA5}">
                      <a16:colId xmlns:a16="http://schemas.microsoft.com/office/drawing/2014/main" val="2966136868"/>
                    </a:ext>
                  </a:extLst>
                </a:gridCol>
                <a:gridCol w="1245534">
                  <a:extLst>
                    <a:ext uri="{9D8B030D-6E8A-4147-A177-3AD203B41FA5}">
                      <a16:colId xmlns:a16="http://schemas.microsoft.com/office/drawing/2014/main" val="2265677762"/>
                    </a:ext>
                  </a:extLst>
                </a:gridCol>
              </a:tblGrid>
              <a:tr h="308571">
                <a:tc>
                  <a:txBody>
                    <a:bodyPr/>
                    <a:lstStyle/>
                    <a:p>
                      <a:endParaRPr lang="en-US"/>
                    </a:p>
                  </a:txBody>
                  <a:tcPr/>
                </a:tc>
                <a:tc gridSpan="2">
                  <a:txBody>
                    <a:bodyPr/>
                    <a:lstStyle/>
                    <a:p>
                      <a:endParaRPr lang="en-US"/>
                    </a:p>
                  </a:txBody>
                  <a:tcPr/>
                </a:tc>
                <a:tc hMerge="1">
                  <a:txBody>
                    <a:bodyPr/>
                    <a:lstStyle/>
                    <a:p>
                      <a:endParaRPr lang="en-US"/>
                    </a:p>
                  </a:txBody>
                  <a:tcPr/>
                </a:tc>
                <a:tc>
                  <a:txBody>
                    <a:bodyPr/>
                    <a:lstStyle/>
                    <a:p>
                      <a:endParaRPr lang="en-US"/>
                    </a:p>
                  </a:txBody>
                  <a:tcPr/>
                </a:tc>
                <a:extLst>
                  <a:ext uri="{0D108BD9-81ED-4DB2-BD59-A6C34878D82A}">
                    <a16:rowId xmlns:a16="http://schemas.microsoft.com/office/drawing/2014/main" val="658118"/>
                  </a:ext>
                </a:extLst>
              </a:tr>
              <a:tr h="60868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90927496"/>
                  </a:ext>
                </a:extLst>
              </a:tr>
            </a:tbl>
          </a:graphicData>
        </a:graphic>
      </p:graphicFrame>
      <p:pic>
        <p:nvPicPr>
          <p:cNvPr id="14" name="Picture 13">
            <a:extLst>
              <a:ext uri="{FF2B5EF4-FFF2-40B4-BE49-F238E27FC236}">
                <a16:creationId xmlns:a16="http://schemas.microsoft.com/office/drawing/2014/main" id="{191C1B56-09E1-497E-A611-8BF2DBE1DB37}"/>
              </a:ext>
            </a:extLst>
          </p:cNvPr>
          <p:cNvPicPr/>
          <p:nvPr/>
        </p:nvPicPr>
        <p:blipFill>
          <a:blip r:embed="rId3"/>
          <a:stretch>
            <a:fillRect/>
          </a:stretch>
        </p:blipFill>
        <p:spPr>
          <a:xfrm>
            <a:off x="2035746" y="4088615"/>
            <a:ext cx="953678" cy="953678"/>
          </a:xfrm>
          <a:prstGeom prst="rect">
            <a:avLst/>
          </a:prstGeom>
        </p:spPr>
      </p:pic>
      <p:pic>
        <p:nvPicPr>
          <p:cNvPr id="15" name="Picture 14">
            <a:extLst>
              <a:ext uri="{FF2B5EF4-FFF2-40B4-BE49-F238E27FC236}">
                <a16:creationId xmlns:a16="http://schemas.microsoft.com/office/drawing/2014/main" id="{640D4AC0-4293-4A8F-BD00-EECA39808ABF}"/>
              </a:ext>
            </a:extLst>
          </p:cNvPr>
          <p:cNvPicPr/>
          <p:nvPr/>
        </p:nvPicPr>
        <p:blipFill rotWithShape="1">
          <a:blip r:embed="rId4"/>
          <a:srcRect t="7615" b="1"/>
          <a:stretch/>
        </p:blipFill>
        <p:spPr bwMode="auto">
          <a:xfrm>
            <a:off x="6908651" y="4075674"/>
            <a:ext cx="1854514" cy="10270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78280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5573-E5DE-4A30-964B-97C805544BA4}"/>
              </a:ext>
            </a:extLst>
          </p:cNvPr>
          <p:cNvSpPr>
            <a:spLocks noGrp="1"/>
          </p:cNvSpPr>
          <p:nvPr>
            <p:ph type="title"/>
          </p:nvPr>
        </p:nvSpPr>
        <p:spPr/>
        <p:txBody>
          <a:bodyPr/>
          <a:lstStyle/>
          <a:p>
            <a:r>
              <a:rPr lang="en-US"/>
              <a:t>Định dạng bảng</a:t>
            </a:r>
          </a:p>
        </p:txBody>
      </p:sp>
      <p:sp>
        <p:nvSpPr>
          <p:cNvPr id="11" name="Text Placeholder 10">
            <a:extLst>
              <a:ext uri="{FF2B5EF4-FFF2-40B4-BE49-F238E27FC236}">
                <a16:creationId xmlns:a16="http://schemas.microsoft.com/office/drawing/2014/main" id="{B9D0672A-A088-4F17-AE01-78044E091C54}"/>
              </a:ext>
            </a:extLst>
          </p:cNvPr>
          <p:cNvSpPr>
            <a:spLocks noGrp="1"/>
          </p:cNvSpPr>
          <p:nvPr>
            <p:ph type="body" sz="quarter" idx="13"/>
          </p:nvPr>
        </p:nvSpPr>
        <p:spPr>
          <a:xfrm>
            <a:off x="147918" y="910413"/>
            <a:ext cx="5362294" cy="3624264"/>
          </a:xfrm>
        </p:spPr>
        <p:txBody>
          <a:bodyPr/>
          <a:lstStyle/>
          <a:p>
            <a:r>
              <a:rPr lang="es-MX"/>
              <a:t>Có thể định dạng dữ liệu bảng; các hàng, cột, ô cụ thể hoặc toàn bộ bảng.</a:t>
            </a:r>
            <a:endParaRPr lang="en-US"/>
          </a:p>
          <a:p>
            <a:r>
              <a:rPr lang="es-MX" b="1"/>
              <a:t>Table Style (hoặc Quick Style)</a:t>
            </a:r>
            <a:r>
              <a:rPr lang="es-MX"/>
              <a:t> là sự kết hợp của các tùy chọn định dạng bao gồm màu theo màu theo chủ đề của bài trình chiếu. </a:t>
            </a:r>
          </a:p>
          <a:p>
            <a:r>
              <a:rPr lang="es-MX"/>
              <a:t>Các Table Style có sẵn được đặt trong nhóm thẻ </a:t>
            </a:r>
            <a:r>
              <a:rPr lang="es-MX" b="1"/>
              <a:t>Table Tools</a:t>
            </a:r>
            <a:r>
              <a:rPr lang="es-MX"/>
              <a:t>, thẻ </a:t>
            </a:r>
            <a:r>
              <a:rPr lang="es-MX" b="1"/>
              <a:t>Design</a:t>
            </a:r>
            <a:r>
              <a:rPr lang="es-MX"/>
              <a:t>, nhóm </a:t>
            </a:r>
            <a:r>
              <a:rPr lang="es-MX" b="1"/>
              <a:t>Table Styles</a:t>
            </a:r>
            <a:r>
              <a:rPr lang="es-MX"/>
              <a:t>.</a:t>
            </a:r>
            <a:endParaRPr lang="en-US"/>
          </a:p>
        </p:txBody>
      </p:sp>
      <p:sp>
        <p:nvSpPr>
          <p:cNvPr id="4" name="Date Placeholder 3">
            <a:extLst>
              <a:ext uri="{FF2B5EF4-FFF2-40B4-BE49-F238E27FC236}">
                <a16:creationId xmlns:a16="http://schemas.microsoft.com/office/drawing/2014/main" id="{30DD7157-1907-4783-A1A1-144C617C5D3D}"/>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069EBF6E-A255-4744-8889-FF9A6E7A720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99FC73F0-1448-4294-B799-45DE8A0F2093}"/>
              </a:ext>
            </a:extLst>
          </p:cNvPr>
          <p:cNvSpPr>
            <a:spLocks noGrp="1"/>
          </p:cNvSpPr>
          <p:nvPr>
            <p:ph type="sldNum" sz="quarter" idx="16"/>
          </p:nvPr>
        </p:nvSpPr>
        <p:spPr/>
        <p:txBody>
          <a:bodyPr/>
          <a:lstStyle/>
          <a:p>
            <a:fld id="{E49F9262-1392-45F9-82B8-E6BAB6B74FE5}" type="slidenum">
              <a:rPr lang="en-US" smtClean="0"/>
              <a:pPr/>
              <a:t>38</a:t>
            </a:fld>
            <a:endParaRPr lang="en-US"/>
          </a:p>
        </p:txBody>
      </p:sp>
      <p:pic>
        <p:nvPicPr>
          <p:cNvPr id="16" name="Picture 15">
            <a:extLst>
              <a:ext uri="{FF2B5EF4-FFF2-40B4-BE49-F238E27FC236}">
                <a16:creationId xmlns:a16="http://schemas.microsoft.com/office/drawing/2014/main" id="{4F827CA6-FB44-4365-A26B-F4374F475FDE}"/>
              </a:ext>
            </a:extLst>
          </p:cNvPr>
          <p:cNvPicPr/>
          <p:nvPr/>
        </p:nvPicPr>
        <p:blipFill>
          <a:blip r:embed="rId3"/>
          <a:stretch>
            <a:fillRect/>
          </a:stretch>
        </p:blipFill>
        <p:spPr>
          <a:xfrm>
            <a:off x="6862481" y="77998"/>
            <a:ext cx="2133600" cy="2353000"/>
          </a:xfrm>
          <a:prstGeom prst="rect">
            <a:avLst/>
          </a:prstGeom>
        </p:spPr>
      </p:pic>
      <p:pic>
        <p:nvPicPr>
          <p:cNvPr id="17" name="Picture 16">
            <a:extLst>
              <a:ext uri="{FF2B5EF4-FFF2-40B4-BE49-F238E27FC236}">
                <a16:creationId xmlns:a16="http://schemas.microsoft.com/office/drawing/2014/main" id="{DA034990-EBB6-42CD-BE8A-B5F4EC1656A7}"/>
              </a:ext>
            </a:extLst>
          </p:cNvPr>
          <p:cNvPicPr/>
          <p:nvPr/>
        </p:nvPicPr>
        <p:blipFill>
          <a:blip r:embed="rId4"/>
          <a:stretch>
            <a:fillRect/>
          </a:stretch>
        </p:blipFill>
        <p:spPr>
          <a:xfrm>
            <a:off x="6933908" y="3561524"/>
            <a:ext cx="1537970" cy="633730"/>
          </a:xfrm>
          <a:prstGeom prst="rect">
            <a:avLst/>
          </a:prstGeom>
        </p:spPr>
      </p:pic>
      <p:pic>
        <p:nvPicPr>
          <p:cNvPr id="18" name="Picture 17">
            <a:extLst>
              <a:ext uri="{FF2B5EF4-FFF2-40B4-BE49-F238E27FC236}">
                <a16:creationId xmlns:a16="http://schemas.microsoft.com/office/drawing/2014/main" id="{F2394433-DB5C-4215-983C-D0482FC0234A}"/>
              </a:ext>
            </a:extLst>
          </p:cNvPr>
          <p:cNvPicPr/>
          <p:nvPr/>
        </p:nvPicPr>
        <p:blipFill>
          <a:blip r:embed="rId5"/>
          <a:stretch>
            <a:fillRect/>
          </a:stretch>
        </p:blipFill>
        <p:spPr bwMode="auto">
          <a:xfrm>
            <a:off x="7863113" y="2513581"/>
            <a:ext cx="1132968" cy="951865"/>
          </a:xfrm>
          <a:prstGeom prst="rect">
            <a:avLst/>
          </a:prstGeom>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67F6B5B3-F6E1-48D3-870C-57F1C13EC828}"/>
              </a:ext>
            </a:extLst>
          </p:cNvPr>
          <p:cNvPicPr/>
          <p:nvPr/>
        </p:nvPicPr>
        <p:blipFill>
          <a:blip r:embed="rId6"/>
          <a:stretch>
            <a:fillRect/>
          </a:stretch>
        </p:blipFill>
        <p:spPr>
          <a:xfrm>
            <a:off x="5574865" y="105674"/>
            <a:ext cx="1179195" cy="2352040"/>
          </a:xfrm>
          <a:prstGeom prst="rect">
            <a:avLst/>
          </a:prstGeom>
        </p:spPr>
      </p:pic>
      <p:pic>
        <p:nvPicPr>
          <p:cNvPr id="20" name="Picture 19">
            <a:extLst>
              <a:ext uri="{FF2B5EF4-FFF2-40B4-BE49-F238E27FC236}">
                <a16:creationId xmlns:a16="http://schemas.microsoft.com/office/drawing/2014/main" id="{30FA67C0-A41B-460D-B87D-052FD80E1257}"/>
              </a:ext>
            </a:extLst>
          </p:cNvPr>
          <p:cNvPicPr/>
          <p:nvPr/>
        </p:nvPicPr>
        <p:blipFill>
          <a:blip r:embed="rId7"/>
          <a:stretch>
            <a:fillRect/>
          </a:stretch>
        </p:blipFill>
        <p:spPr>
          <a:xfrm>
            <a:off x="5578871" y="2607629"/>
            <a:ext cx="1246505" cy="2159635"/>
          </a:xfrm>
          <a:prstGeom prst="rect">
            <a:avLst/>
          </a:prstGeom>
        </p:spPr>
      </p:pic>
      <p:pic>
        <p:nvPicPr>
          <p:cNvPr id="22" name="Picture 21">
            <a:extLst>
              <a:ext uri="{FF2B5EF4-FFF2-40B4-BE49-F238E27FC236}">
                <a16:creationId xmlns:a16="http://schemas.microsoft.com/office/drawing/2014/main" id="{59D3B01A-569B-4C81-B39D-1DCC6E9E0BD9}"/>
              </a:ext>
            </a:extLst>
          </p:cNvPr>
          <p:cNvPicPr/>
          <p:nvPr/>
        </p:nvPicPr>
        <p:blipFill>
          <a:blip r:embed="rId8"/>
          <a:stretch>
            <a:fillRect/>
          </a:stretch>
        </p:blipFill>
        <p:spPr>
          <a:xfrm>
            <a:off x="6857514" y="2536263"/>
            <a:ext cx="884555" cy="951865"/>
          </a:xfrm>
          <a:prstGeom prst="rect">
            <a:avLst/>
          </a:prstGeom>
        </p:spPr>
      </p:pic>
      <p:pic>
        <p:nvPicPr>
          <p:cNvPr id="23" name="Picture 22">
            <a:extLst>
              <a:ext uri="{FF2B5EF4-FFF2-40B4-BE49-F238E27FC236}">
                <a16:creationId xmlns:a16="http://schemas.microsoft.com/office/drawing/2014/main" id="{8D49D7B1-679E-4DC1-9041-5DD828A574B7}"/>
              </a:ext>
            </a:extLst>
          </p:cNvPr>
          <p:cNvPicPr/>
          <p:nvPr/>
        </p:nvPicPr>
        <p:blipFill rotWithShape="1">
          <a:blip r:embed="rId9"/>
          <a:srcRect b="5264"/>
          <a:stretch/>
        </p:blipFill>
        <p:spPr bwMode="auto">
          <a:xfrm>
            <a:off x="6933909" y="4248927"/>
            <a:ext cx="942758" cy="7929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99630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5573-E5DE-4A30-964B-97C805544BA4}"/>
              </a:ext>
            </a:extLst>
          </p:cNvPr>
          <p:cNvSpPr>
            <a:spLocks noGrp="1"/>
          </p:cNvSpPr>
          <p:nvPr>
            <p:ph type="title"/>
          </p:nvPr>
        </p:nvSpPr>
        <p:spPr>
          <a:xfrm>
            <a:off x="1237957" y="285750"/>
            <a:ext cx="7906043" cy="533400"/>
          </a:xfrm>
        </p:spPr>
        <p:txBody>
          <a:bodyPr/>
          <a:lstStyle/>
          <a:p>
            <a:r>
              <a:rPr lang="vi-VN"/>
              <a:t>Thay đổi canh lề trong bảng</a:t>
            </a:r>
            <a:endParaRPr lang="en-US"/>
          </a:p>
        </p:txBody>
      </p:sp>
      <p:sp>
        <p:nvSpPr>
          <p:cNvPr id="4" name="Date Placeholder 3">
            <a:extLst>
              <a:ext uri="{FF2B5EF4-FFF2-40B4-BE49-F238E27FC236}">
                <a16:creationId xmlns:a16="http://schemas.microsoft.com/office/drawing/2014/main" id="{30DD7157-1907-4783-A1A1-144C617C5D3D}"/>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069EBF6E-A255-4744-8889-FF9A6E7A720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99FC73F0-1448-4294-B799-45DE8A0F2093}"/>
              </a:ext>
            </a:extLst>
          </p:cNvPr>
          <p:cNvSpPr>
            <a:spLocks noGrp="1"/>
          </p:cNvSpPr>
          <p:nvPr>
            <p:ph type="sldNum" sz="quarter" idx="16"/>
          </p:nvPr>
        </p:nvSpPr>
        <p:spPr/>
        <p:txBody>
          <a:bodyPr/>
          <a:lstStyle/>
          <a:p>
            <a:fld id="{E49F9262-1392-45F9-82B8-E6BAB6B74FE5}" type="slidenum">
              <a:rPr lang="en-US" smtClean="0"/>
              <a:pPr/>
              <a:t>39</a:t>
            </a:fld>
            <a:endParaRPr lang="en-US"/>
          </a:p>
        </p:txBody>
      </p:sp>
      <p:pic>
        <p:nvPicPr>
          <p:cNvPr id="15" name="Picture 14">
            <a:extLst>
              <a:ext uri="{FF2B5EF4-FFF2-40B4-BE49-F238E27FC236}">
                <a16:creationId xmlns:a16="http://schemas.microsoft.com/office/drawing/2014/main" id="{854CB746-C54D-452E-AF80-DFC7554969BC}"/>
              </a:ext>
            </a:extLst>
          </p:cNvPr>
          <p:cNvPicPr/>
          <p:nvPr/>
        </p:nvPicPr>
        <p:blipFill>
          <a:blip r:embed="rId3"/>
          <a:stretch>
            <a:fillRect/>
          </a:stretch>
        </p:blipFill>
        <p:spPr>
          <a:xfrm>
            <a:off x="352203" y="1126807"/>
            <a:ext cx="1641475" cy="781050"/>
          </a:xfrm>
          <a:prstGeom prst="rect">
            <a:avLst/>
          </a:prstGeom>
        </p:spPr>
      </p:pic>
      <p:pic>
        <p:nvPicPr>
          <p:cNvPr id="21" name="Picture 20">
            <a:extLst>
              <a:ext uri="{FF2B5EF4-FFF2-40B4-BE49-F238E27FC236}">
                <a16:creationId xmlns:a16="http://schemas.microsoft.com/office/drawing/2014/main" id="{4F9B41D3-57BB-47AB-9E03-E85D7AC65578}"/>
              </a:ext>
            </a:extLst>
          </p:cNvPr>
          <p:cNvPicPr/>
          <p:nvPr/>
        </p:nvPicPr>
        <p:blipFill>
          <a:blip r:embed="rId4">
            <a:extLst>
              <a:ext uri="{28A0092B-C50C-407E-A947-70E740481C1C}">
                <a14:useLocalDpi xmlns:a14="http://schemas.microsoft.com/office/drawing/2010/main" val="0"/>
              </a:ext>
            </a:extLst>
          </a:blip>
          <a:stretch>
            <a:fillRect/>
          </a:stretch>
        </p:blipFill>
        <p:spPr>
          <a:xfrm>
            <a:off x="3390164" y="1166812"/>
            <a:ext cx="1351280" cy="533400"/>
          </a:xfrm>
          <a:prstGeom prst="rect">
            <a:avLst/>
          </a:prstGeom>
        </p:spPr>
      </p:pic>
      <p:pic>
        <p:nvPicPr>
          <p:cNvPr id="24" name="Picture 23">
            <a:extLst>
              <a:ext uri="{FF2B5EF4-FFF2-40B4-BE49-F238E27FC236}">
                <a16:creationId xmlns:a16="http://schemas.microsoft.com/office/drawing/2014/main" id="{3D13FB61-4EA1-4ED6-BBD8-F4548CBDF9D3}"/>
              </a:ext>
            </a:extLst>
          </p:cNvPr>
          <p:cNvPicPr/>
          <p:nvPr/>
        </p:nvPicPr>
        <p:blipFill>
          <a:blip r:embed="rId5"/>
          <a:stretch>
            <a:fillRect/>
          </a:stretch>
        </p:blipFill>
        <p:spPr>
          <a:xfrm>
            <a:off x="2206146" y="1166812"/>
            <a:ext cx="971550" cy="1662430"/>
          </a:xfrm>
          <a:prstGeom prst="rect">
            <a:avLst/>
          </a:prstGeom>
        </p:spPr>
      </p:pic>
      <p:pic>
        <p:nvPicPr>
          <p:cNvPr id="25" name="Picture 24">
            <a:extLst>
              <a:ext uri="{FF2B5EF4-FFF2-40B4-BE49-F238E27FC236}">
                <a16:creationId xmlns:a16="http://schemas.microsoft.com/office/drawing/2014/main" id="{3CD934E1-8766-453F-8CA2-6505558A1267}"/>
              </a:ext>
            </a:extLst>
          </p:cNvPr>
          <p:cNvPicPr/>
          <p:nvPr/>
        </p:nvPicPr>
        <p:blipFill>
          <a:blip r:embed="rId6"/>
          <a:stretch>
            <a:fillRect/>
          </a:stretch>
        </p:blipFill>
        <p:spPr>
          <a:xfrm>
            <a:off x="7114560" y="1166812"/>
            <a:ext cx="1743075" cy="2902585"/>
          </a:xfrm>
          <a:prstGeom prst="rect">
            <a:avLst/>
          </a:prstGeom>
        </p:spPr>
      </p:pic>
      <p:pic>
        <p:nvPicPr>
          <p:cNvPr id="26" name="Picture 25">
            <a:extLst>
              <a:ext uri="{FF2B5EF4-FFF2-40B4-BE49-F238E27FC236}">
                <a16:creationId xmlns:a16="http://schemas.microsoft.com/office/drawing/2014/main" id="{F07D065E-60FB-4C1A-9641-2F43FABDFEF2}"/>
              </a:ext>
            </a:extLst>
          </p:cNvPr>
          <p:cNvPicPr/>
          <p:nvPr/>
        </p:nvPicPr>
        <p:blipFill>
          <a:blip r:embed="rId7"/>
          <a:stretch>
            <a:fillRect/>
          </a:stretch>
        </p:blipFill>
        <p:spPr>
          <a:xfrm>
            <a:off x="4953912" y="1166812"/>
            <a:ext cx="1948180" cy="1482090"/>
          </a:xfrm>
          <a:prstGeom prst="rect">
            <a:avLst/>
          </a:prstGeom>
        </p:spPr>
      </p:pic>
    </p:spTree>
    <p:extLst>
      <p:ext uri="{BB962C8B-B14F-4D97-AF65-F5344CB8AC3E}">
        <p14:creationId xmlns:p14="http://schemas.microsoft.com/office/powerpoint/2010/main" val="16439517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Chèn đồ thị</a:t>
            </a:r>
            <a:endParaRPr lang="en-US" dirty="0"/>
          </a:p>
        </p:txBody>
      </p:sp>
      <p:sp>
        <p:nvSpPr>
          <p:cNvPr id="3" name="Content Placeholder 2"/>
          <p:cNvSpPr>
            <a:spLocks noGrp="1"/>
          </p:cNvSpPr>
          <p:nvPr>
            <p:ph type="body" sz="quarter" idx="13"/>
          </p:nvPr>
        </p:nvSpPr>
        <p:spPr>
          <a:xfrm>
            <a:off x="345688" y="1024128"/>
            <a:ext cx="7192536" cy="3468499"/>
          </a:xfrm>
        </p:spPr>
        <p:txBody>
          <a:bodyPr/>
          <a:lstStyle/>
          <a:p>
            <a:pPr>
              <a:buFont typeface="Wingdings" panose="05000000000000000000" pitchFamily="2" charset="2"/>
              <a:buChar char="v"/>
            </a:pPr>
            <a:r>
              <a:rPr lang="en-US"/>
              <a:t>Hầu hết các đồ thị chứa các yếu tố cơ bản giống nhau: </a:t>
            </a:r>
          </a:p>
          <a:p>
            <a:pPr lvl="1">
              <a:buFont typeface="Wingdings" panose="05000000000000000000" pitchFamily="2" charset="2"/>
              <a:buChar char="§"/>
            </a:pPr>
            <a:r>
              <a:rPr lang="en-US"/>
              <a:t>Tiêu đề biểu đồ, </a:t>
            </a:r>
          </a:p>
          <a:p>
            <a:pPr lvl="1">
              <a:buFont typeface="Wingdings" panose="05000000000000000000" pitchFamily="2" charset="2"/>
              <a:buChar char="§"/>
            </a:pPr>
            <a:r>
              <a:rPr lang="en-US"/>
              <a:t>Khung giải thích, </a:t>
            </a:r>
          </a:p>
          <a:p>
            <a:pPr lvl="1">
              <a:buFont typeface="Wingdings" panose="05000000000000000000" pitchFamily="2" charset="2"/>
              <a:buChar char="§"/>
            </a:pPr>
            <a:r>
              <a:rPr lang="en-US"/>
              <a:t>Chuỗi dữ liệu, </a:t>
            </a:r>
          </a:p>
          <a:p>
            <a:pPr lvl="1">
              <a:buFont typeface="Wingdings" panose="05000000000000000000" pitchFamily="2" charset="2"/>
              <a:buChar char="§"/>
            </a:pPr>
            <a:r>
              <a:rPr lang="en-US"/>
              <a:t>Đánh dấu dữ liệu </a:t>
            </a:r>
          </a:p>
          <a:p>
            <a:pPr lvl="1">
              <a:buFont typeface="Wingdings" panose="05000000000000000000" pitchFamily="2" charset="2"/>
              <a:buChar char="§"/>
            </a:pPr>
            <a:r>
              <a:rPr lang="en-US"/>
              <a:t>Trục X </a:t>
            </a:r>
          </a:p>
          <a:p>
            <a:pPr lvl="1">
              <a:buFont typeface="Wingdings" panose="05000000000000000000" pitchFamily="2" charset="2"/>
              <a:buChar char="§"/>
            </a:pPr>
            <a:r>
              <a:rPr lang="en-US"/>
              <a:t>Trục Y. </a:t>
            </a:r>
          </a:p>
          <a:p>
            <a:endParaRPr lang="en-US"/>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4</a:t>
            </a:fld>
            <a:endParaRPr lang="en-US"/>
          </a:p>
        </p:txBody>
      </p:sp>
      <p:pic>
        <p:nvPicPr>
          <p:cNvPr id="10" name="Picture 9">
            <a:extLst>
              <a:ext uri="{FF2B5EF4-FFF2-40B4-BE49-F238E27FC236}">
                <a16:creationId xmlns:a16="http://schemas.microsoft.com/office/drawing/2014/main" id="{5BC43818-1056-4662-853C-A940041BC09C}"/>
              </a:ext>
            </a:extLst>
          </p:cNvPr>
          <p:cNvPicPr>
            <a:picLocks noChangeAspect="1"/>
          </p:cNvPicPr>
          <p:nvPr/>
        </p:nvPicPr>
        <p:blipFill rotWithShape="1">
          <a:blip r:embed="rId3">
            <a:extLst>
              <a:ext uri="{28A0092B-C50C-407E-A947-70E740481C1C}">
                <a14:useLocalDpi xmlns:a14="http://schemas.microsoft.com/office/drawing/2010/main" val="0"/>
              </a:ext>
            </a:extLst>
          </a:blip>
          <a:srcRect t="14408"/>
          <a:stretch/>
        </p:blipFill>
        <p:spPr>
          <a:xfrm>
            <a:off x="3236919" y="1608718"/>
            <a:ext cx="5765616" cy="2776653"/>
          </a:xfrm>
          <a:prstGeom prst="rect">
            <a:avLst/>
          </a:prstGeom>
        </p:spPr>
      </p:pic>
    </p:spTree>
    <p:extLst>
      <p:ext uri="{BB962C8B-B14F-4D97-AF65-F5344CB8AC3E}">
        <p14:creationId xmlns:p14="http://schemas.microsoft.com/office/powerpoint/2010/main" val="35011437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5573-E5DE-4A30-964B-97C805544BA4}"/>
              </a:ext>
            </a:extLst>
          </p:cNvPr>
          <p:cNvSpPr>
            <a:spLocks noGrp="1"/>
          </p:cNvSpPr>
          <p:nvPr>
            <p:ph type="title"/>
          </p:nvPr>
        </p:nvSpPr>
        <p:spPr>
          <a:xfrm>
            <a:off x="1575582" y="285750"/>
            <a:ext cx="7568418" cy="533400"/>
          </a:xfrm>
        </p:spPr>
        <p:txBody>
          <a:bodyPr/>
          <a:lstStyle/>
          <a:p>
            <a:r>
              <a:rPr lang="vi-VN"/>
              <a:t>Thay đổi hướng văn bản</a:t>
            </a:r>
            <a:endParaRPr lang="en-US"/>
          </a:p>
        </p:txBody>
      </p:sp>
      <p:sp>
        <p:nvSpPr>
          <p:cNvPr id="4" name="Date Placeholder 3">
            <a:extLst>
              <a:ext uri="{FF2B5EF4-FFF2-40B4-BE49-F238E27FC236}">
                <a16:creationId xmlns:a16="http://schemas.microsoft.com/office/drawing/2014/main" id="{30DD7157-1907-4783-A1A1-144C617C5D3D}"/>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069EBF6E-A255-4744-8889-FF9A6E7A720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99FC73F0-1448-4294-B799-45DE8A0F2093}"/>
              </a:ext>
            </a:extLst>
          </p:cNvPr>
          <p:cNvSpPr>
            <a:spLocks noGrp="1"/>
          </p:cNvSpPr>
          <p:nvPr>
            <p:ph type="sldNum" sz="quarter" idx="16"/>
          </p:nvPr>
        </p:nvSpPr>
        <p:spPr/>
        <p:txBody>
          <a:bodyPr/>
          <a:lstStyle/>
          <a:p>
            <a:fld id="{E49F9262-1392-45F9-82B8-E6BAB6B74FE5}" type="slidenum">
              <a:rPr lang="en-US" smtClean="0"/>
              <a:pPr/>
              <a:t>40</a:t>
            </a:fld>
            <a:endParaRPr lang="en-US"/>
          </a:p>
        </p:txBody>
      </p:sp>
      <p:pic>
        <p:nvPicPr>
          <p:cNvPr id="11" name="Picture 10">
            <a:extLst>
              <a:ext uri="{FF2B5EF4-FFF2-40B4-BE49-F238E27FC236}">
                <a16:creationId xmlns:a16="http://schemas.microsoft.com/office/drawing/2014/main" id="{D88DC48C-CC98-469A-B921-07ACF1BB9557}"/>
              </a:ext>
            </a:extLst>
          </p:cNvPr>
          <p:cNvPicPr/>
          <p:nvPr/>
        </p:nvPicPr>
        <p:blipFill>
          <a:blip r:embed="rId3"/>
          <a:stretch>
            <a:fillRect/>
          </a:stretch>
        </p:blipFill>
        <p:spPr>
          <a:xfrm>
            <a:off x="1575581" y="915078"/>
            <a:ext cx="1786183" cy="3480346"/>
          </a:xfrm>
          <a:prstGeom prst="rect">
            <a:avLst/>
          </a:prstGeom>
        </p:spPr>
      </p:pic>
      <p:pic>
        <p:nvPicPr>
          <p:cNvPr id="12" name="Picture 11">
            <a:extLst>
              <a:ext uri="{FF2B5EF4-FFF2-40B4-BE49-F238E27FC236}">
                <a16:creationId xmlns:a16="http://schemas.microsoft.com/office/drawing/2014/main" id="{E2D49E07-2E09-42CD-BBAB-18C41C07BC93}"/>
              </a:ext>
            </a:extLst>
          </p:cNvPr>
          <p:cNvPicPr/>
          <p:nvPr/>
        </p:nvPicPr>
        <p:blipFill>
          <a:blip r:embed="rId4"/>
          <a:stretch>
            <a:fillRect/>
          </a:stretch>
        </p:blipFill>
        <p:spPr>
          <a:xfrm>
            <a:off x="4052047" y="915078"/>
            <a:ext cx="2268290" cy="3480346"/>
          </a:xfrm>
          <a:prstGeom prst="rect">
            <a:avLst/>
          </a:prstGeom>
        </p:spPr>
      </p:pic>
    </p:spTree>
    <p:extLst>
      <p:ext uri="{BB962C8B-B14F-4D97-AF65-F5344CB8AC3E}">
        <p14:creationId xmlns:p14="http://schemas.microsoft.com/office/powerpoint/2010/main" val="3073580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5573-E5DE-4A30-964B-97C805544BA4}"/>
              </a:ext>
            </a:extLst>
          </p:cNvPr>
          <p:cNvSpPr>
            <a:spLocks noGrp="1"/>
          </p:cNvSpPr>
          <p:nvPr>
            <p:ph type="title"/>
          </p:nvPr>
        </p:nvSpPr>
        <p:spPr/>
        <p:txBody>
          <a:bodyPr/>
          <a:lstStyle/>
          <a:p>
            <a:r>
              <a:rPr lang="en-US"/>
              <a:t>Tổng kết bài học</a:t>
            </a:r>
          </a:p>
        </p:txBody>
      </p:sp>
      <p:sp>
        <p:nvSpPr>
          <p:cNvPr id="10" name="Text Placeholder 9">
            <a:extLst>
              <a:ext uri="{FF2B5EF4-FFF2-40B4-BE49-F238E27FC236}">
                <a16:creationId xmlns:a16="http://schemas.microsoft.com/office/drawing/2014/main" id="{FBED3267-E28B-47E1-ADFB-63D3D1DC888B}"/>
              </a:ext>
            </a:extLst>
          </p:cNvPr>
          <p:cNvSpPr>
            <a:spLocks noGrp="1"/>
          </p:cNvSpPr>
          <p:nvPr>
            <p:ph type="body" sz="quarter" idx="13"/>
          </p:nvPr>
        </p:nvSpPr>
        <p:spPr/>
        <p:txBody>
          <a:bodyPr/>
          <a:lstStyle/>
          <a:p>
            <a:pPr marL="0" indent="0">
              <a:buNone/>
            </a:pPr>
            <a:r>
              <a:rPr lang="vi-VN"/>
              <a:t>Bài</a:t>
            </a:r>
            <a:r>
              <a:rPr lang="es-MX"/>
              <a:t> này</a:t>
            </a:r>
            <a:r>
              <a:rPr lang="vi-VN"/>
              <a:t> đã cung cấp cho </a:t>
            </a:r>
            <a:r>
              <a:rPr lang="es-MX"/>
              <a:t>bạn</a:t>
            </a:r>
            <a:r>
              <a:rPr lang="vi-VN"/>
              <a:t> kiến thức và kỹ năng về:</a:t>
            </a:r>
            <a:endParaRPr lang="en-US"/>
          </a:p>
          <a:p>
            <a:r>
              <a:rPr lang="vi-VN"/>
              <a:t>Cách thức tạo, định dạng, và thiết lập các thông số, dữ liệu cho đồ thị trong bài trình chiếu.</a:t>
            </a:r>
            <a:endParaRPr lang="en-US"/>
          </a:p>
          <a:p>
            <a:r>
              <a:rPr lang="vi-VN"/>
              <a:t>Các thao tác chèn đối tượng từ các ứng dụng khác vào bài trình chiếu.</a:t>
            </a:r>
            <a:endParaRPr lang="en-US"/>
          </a:p>
          <a:p>
            <a:r>
              <a:rPr lang="vi-VN"/>
              <a:t>Cách thức tạo, định dạng, và thiết lập các thông số cho bảng biểu trong bài trình chiếu.</a:t>
            </a:r>
            <a:endParaRPr lang="en-US"/>
          </a:p>
          <a:p>
            <a:endParaRPr lang="en-US"/>
          </a:p>
        </p:txBody>
      </p:sp>
      <p:sp>
        <p:nvSpPr>
          <p:cNvPr id="4" name="Date Placeholder 3">
            <a:extLst>
              <a:ext uri="{FF2B5EF4-FFF2-40B4-BE49-F238E27FC236}">
                <a16:creationId xmlns:a16="http://schemas.microsoft.com/office/drawing/2014/main" id="{30DD7157-1907-4783-A1A1-144C617C5D3D}"/>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069EBF6E-A255-4744-8889-FF9A6E7A720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99FC73F0-1448-4294-B799-45DE8A0F2093}"/>
              </a:ext>
            </a:extLst>
          </p:cNvPr>
          <p:cNvSpPr>
            <a:spLocks noGrp="1"/>
          </p:cNvSpPr>
          <p:nvPr>
            <p:ph type="sldNum" sz="quarter" idx="16"/>
          </p:nvPr>
        </p:nvSpPr>
        <p:spPr/>
        <p:txBody>
          <a:bodyPr/>
          <a:lstStyle/>
          <a:p>
            <a:fld id="{E49F9262-1392-45F9-82B8-E6BAB6B74FE5}" type="slidenum">
              <a:rPr lang="en-US" smtClean="0"/>
              <a:pPr/>
              <a:t>41</a:t>
            </a:fld>
            <a:endParaRPr lang="en-US"/>
          </a:p>
        </p:txBody>
      </p:sp>
    </p:spTree>
    <p:extLst>
      <p:ext uri="{BB962C8B-B14F-4D97-AF65-F5344CB8AC3E}">
        <p14:creationId xmlns:p14="http://schemas.microsoft.com/office/powerpoint/2010/main" val="3974716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5573-E5DE-4A30-964B-97C805544BA4}"/>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FBED3267-E28B-47E1-ADFB-63D3D1DC888B}"/>
              </a:ext>
            </a:extLst>
          </p:cNvPr>
          <p:cNvSpPr>
            <a:spLocks noGrp="1"/>
          </p:cNvSpPr>
          <p:nvPr>
            <p:ph type="body" sz="quarter" idx="13"/>
          </p:nvPr>
        </p:nvSpPr>
        <p:spPr/>
        <p:txBody>
          <a:bodyPr/>
          <a:lstStyle/>
          <a:p>
            <a:pPr marL="457200" lvl="0" indent="-457200">
              <a:buFont typeface="+mj-lt"/>
              <a:buAutoNum type="arabicPeriod"/>
            </a:pPr>
            <a:r>
              <a:rPr lang="en-US"/>
              <a:t>Khi sao chép và dán đồ thị từ Excel, tùy chọn dán nào sẽ tạo bản sao có thể chỉnh sửa của đồ thị trong bài trình chiếu và ngắt kết nối với tập tin nguồn?</a:t>
            </a:r>
          </a:p>
          <a:p>
            <a:pPr marL="920750" lvl="2" indent="-457200">
              <a:buFont typeface="+mj-lt"/>
              <a:buAutoNum type="alphaLcParenR"/>
            </a:pPr>
            <a:r>
              <a:rPr lang="en-US"/>
              <a:t>Picture</a:t>
            </a:r>
          </a:p>
          <a:p>
            <a:pPr marL="920750" lvl="2" indent="-457200">
              <a:buFont typeface="+mj-lt"/>
              <a:buAutoNum type="alphaLcParenR"/>
            </a:pPr>
            <a:r>
              <a:rPr lang="en-US"/>
              <a:t>CTRL + V</a:t>
            </a:r>
          </a:p>
          <a:p>
            <a:pPr marL="920750" lvl="2" indent="-457200">
              <a:buFont typeface="+mj-lt"/>
              <a:buAutoNum type="alphaLcParenR"/>
            </a:pPr>
            <a:r>
              <a:rPr lang="en-US"/>
              <a:t>Link Data</a:t>
            </a:r>
          </a:p>
          <a:p>
            <a:pPr marL="920750" lvl="2" indent="-457200">
              <a:buFont typeface="+mj-lt"/>
              <a:buAutoNum type="alphaLcParenR"/>
            </a:pPr>
            <a:r>
              <a:rPr lang="en-US"/>
              <a:t>Embed Workbook</a:t>
            </a:r>
          </a:p>
        </p:txBody>
      </p:sp>
      <p:sp>
        <p:nvSpPr>
          <p:cNvPr id="4" name="Date Placeholder 3">
            <a:extLst>
              <a:ext uri="{FF2B5EF4-FFF2-40B4-BE49-F238E27FC236}">
                <a16:creationId xmlns:a16="http://schemas.microsoft.com/office/drawing/2014/main" id="{30DD7157-1907-4783-A1A1-144C617C5D3D}"/>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069EBF6E-A255-4744-8889-FF9A6E7A720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99FC73F0-1448-4294-B799-45DE8A0F2093}"/>
              </a:ext>
            </a:extLst>
          </p:cNvPr>
          <p:cNvSpPr>
            <a:spLocks noGrp="1"/>
          </p:cNvSpPr>
          <p:nvPr>
            <p:ph type="sldNum" sz="quarter" idx="16"/>
          </p:nvPr>
        </p:nvSpPr>
        <p:spPr/>
        <p:txBody>
          <a:bodyPr/>
          <a:lstStyle/>
          <a:p>
            <a:fld id="{E49F9262-1392-45F9-82B8-E6BAB6B74FE5}" type="slidenum">
              <a:rPr lang="en-US" smtClean="0"/>
              <a:pPr/>
              <a:t>42</a:t>
            </a:fld>
            <a:endParaRPr lang="en-US"/>
          </a:p>
        </p:txBody>
      </p:sp>
    </p:spTree>
    <p:extLst>
      <p:ext uri="{BB962C8B-B14F-4D97-AF65-F5344CB8AC3E}">
        <p14:creationId xmlns:p14="http://schemas.microsoft.com/office/powerpoint/2010/main" val="3350174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5573-E5DE-4A30-964B-97C805544BA4}"/>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FBED3267-E28B-47E1-ADFB-63D3D1DC888B}"/>
              </a:ext>
            </a:extLst>
          </p:cNvPr>
          <p:cNvSpPr>
            <a:spLocks noGrp="1"/>
          </p:cNvSpPr>
          <p:nvPr>
            <p:ph type="body" sz="quarter" idx="13"/>
          </p:nvPr>
        </p:nvSpPr>
        <p:spPr/>
        <p:txBody>
          <a:bodyPr/>
          <a:lstStyle/>
          <a:p>
            <a:pPr marL="457200" lvl="0" indent="-457200">
              <a:buFont typeface="+mj-lt"/>
              <a:buAutoNum type="arabicPeriod" startAt="2"/>
            </a:pPr>
            <a:r>
              <a:rPr lang="en-US"/>
              <a:t>Trên thẻ Chart Tools, nút lệnh Change Chart Type được đặt ở đâu ?</a:t>
            </a:r>
          </a:p>
          <a:p>
            <a:pPr marL="920750" lvl="2" indent="-457200">
              <a:buFont typeface="+mj-lt"/>
              <a:buAutoNum type="alphaLcParenR"/>
            </a:pPr>
            <a:r>
              <a:rPr lang="en-US"/>
              <a:t>Chart Element </a:t>
            </a:r>
          </a:p>
          <a:p>
            <a:pPr marL="920750" lvl="2" indent="-457200">
              <a:buFont typeface="+mj-lt"/>
              <a:buAutoNum type="alphaLcParenR"/>
            </a:pPr>
            <a:r>
              <a:rPr lang="en-US"/>
              <a:t>Format</a:t>
            </a:r>
          </a:p>
          <a:p>
            <a:pPr marL="920750" lvl="2" indent="-457200">
              <a:buFont typeface="+mj-lt"/>
              <a:buAutoNum type="alphaLcParenR"/>
            </a:pPr>
            <a:r>
              <a:rPr lang="en-US"/>
              <a:t>Quick Layout</a:t>
            </a:r>
          </a:p>
          <a:p>
            <a:pPr marL="920750" lvl="2" indent="-457200">
              <a:buFont typeface="+mj-lt"/>
              <a:buAutoNum type="alphaLcParenR"/>
            </a:pPr>
            <a:r>
              <a:rPr lang="en-US"/>
              <a:t>Design</a:t>
            </a:r>
          </a:p>
          <a:p>
            <a:pPr marL="920750" lvl="2" indent="-457200">
              <a:buFont typeface="+mj-lt"/>
              <a:buAutoNum type="alphaLcParenR"/>
            </a:pPr>
            <a:endParaRPr lang="en-US"/>
          </a:p>
        </p:txBody>
      </p:sp>
      <p:sp>
        <p:nvSpPr>
          <p:cNvPr id="4" name="Date Placeholder 3">
            <a:extLst>
              <a:ext uri="{FF2B5EF4-FFF2-40B4-BE49-F238E27FC236}">
                <a16:creationId xmlns:a16="http://schemas.microsoft.com/office/drawing/2014/main" id="{30DD7157-1907-4783-A1A1-144C617C5D3D}"/>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069EBF6E-A255-4744-8889-FF9A6E7A720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99FC73F0-1448-4294-B799-45DE8A0F2093}"/>
              </a:ext>
            </a:extLst>
          </p:cNvPr>
          <p:cNvSpPr>
            <a:spLocks noGrp="1"/>
          </p:cNvSpPr>
          <p:nvPr>
            <p:ph type="sldNum" sz="quarter" idx="16"/>
          </p:nvPr>
        </p:nvSpPr>
        <p:spPr/>
        <p:txBody>
          <a:bodyPr/>
          <a:lstStyle/>
          <a:p>
            <a:fld id="{E49F9262-1392-45F9-82B8-E6BAB6B74FE5}" type="slidenum">
              <a:rPr lang="en-US" smtClean="0"/>
              <a:pPr/>
              <a:t>43</a:t>
            </a:fld>
            <a:endParaRPr lang="en-US"/>
          </a:p>
        </p:txBody>
      </p:sp>
    </p:spTree>
    <p:extLst>
      <p:ext uri="{BB962C8B-B14F-4D97-AF65-F5344CB8AC3E}">
        <p14:creationId xmlns:p14="http://schemas.microsoft.com/office/powerpoint/2010/main" val="23618890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5573-E5DE-4A30-964B-97C805544BA4}"/>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FBED3267-E28B-47E1-ADFB-63D3D1DC888B}"/>
              </a:ext>
            </a:extLst>
          </p:cNvPr>
          <p:cNvSpPr>
            <a:spLocks noGrp="1"/>
          </p:cNvSpPr>
          <p:nvPr>
            <p:ph type="body" sz="quarter" idx="13"/>
          </p:nvPr>
        </p:nvSpPr>
        <p:spPr>
          <a:xfrm>
            <a:off x="457200" y="1123950"/>
            <a:ext cx="8538882" cy="3429000"/>
          </a:xfrm>
        </p:spPr>
        <p:txBody>
          <a:bodyPr/>
          <a:lstStyle/>
          <a:p>
            <a:pPr marL="457200" lvl="0" indent="-457200">
              <a:buFont typeface="+mj-lt"/>
              <a:buAutoNum type="arabicPeriod" startAt="3"/>
            </a:pPr>
            <a:r>
              <a:rPr lang="en-US"/>
              <a:t>Lựa chọn nào sau đây KHÔNG được sử dụng để chỉnh sửa dữ liệu trong đồ thị ?</a:t>
            </a:r>
          </a:p>
          <a:p>
            <a:pPr marL="920750" lvl="2" indent="-457200">
              <a:buFont typeface="+mj-lt"/>
              <a:buAutoNum type="alphaLcParenR"/>
            </a:pPr>
            <a:r>
              <a:rPr lang="en-US"/>
              <a:t>Dưới Chart Tools, trong thẻ Design, nhóm Data, chọn mũi tên của Edit Data, và chọn Edit Data.</a:t>
            </a:r>
          </a:p>
          <a:p>
            <a:pPr marL="920750" lvl="2" indent="-457200">
              <a:buFont typeface="+mj-lt"/>
              <a:buAutoNum type="alphaLcParenR"/>
            </a:pPr>
            <a:r>
              <a:rPr lang="en-US"/>
              <a:t>Nhấp chuột phải vào đồ thị, trỏ vào Edit Data, và chọn Edit Data.</a:t>
            </a:r>
          </a:p>
          <a:p>
            <a:pPr marL="920750" lvl="2" indent="-457200">
              <a:buFont typeface="+mj-lt"/>
              <a:buAutoNum type="alphaLcParenR"/>
            </a:pPr>
            <a:r>
              <a:rPr lang="en-US"/>
              <a:t>Dưới Chart Tools, trong thẻ Design, nhóm Data, chọn mũi tên của Edit Data, và chọn Edit Data in Excel.</a:t>
            </a:r>
          </a:p>
          <a:p>
            <a:pPr marL="920750" lvl="2" indent="-457200">
              <a:buFont typeface="+mj-lt"/>
              <a:buAutoNum type="alphaLcParenR"/>
            </a:pPr>
            <a:r>
              <a:rPr lang="en-US"/>
              <a:t>Nhấp chuột phải vào đồ thị, chọn mũi tên của Chart Elements, và chọn Edit Data.</a:t>
            </a:r>
          </a:p>
          <a:p>
            <a:pPr marL="920750" lvl="2" indent="-457200">
              <a:buFont typeface="+mj-lt"/>
              <a:buAutoNum type="alphaLcParenR"/>
            </a:pPr>
            <a:endParaRPr lang="en-US"/>
          </a:p>
        </p:txBody>
      </p:sp>
      <p:sp>
        <p:nvSpPr>
          <p:cNvPr id="4" name="Date Placeholder 3">
            <a:extLst>
              <a:ext uri="{FF2B5EF4-FFF2-40B4-BE49-F238E27FC236}">
                <a16:creationId xmlns:a16="http://schemas.microsoft.com/office/drawing/2014/main" id="{30DD7157-1907-4783-A1A1-144C617C5D3D}"/>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069EBF6E-A255-4744-8889-FF9A6E7A720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99FC73F0-1448-4294-B799-45DE8A0F2093}"/>
              </a:ext>
            </a:extLst>
          </p:cNvPr>
          <p:cNvSpPr>
            <a:spLocks noGrp="1"/>
          </p:cNvSpPr>
          <p:nvPr>
            <p:ph type="sldNum" sz="quarter" idx="16"/>
          </p:nvPr>
        </p:nvSpPr>
        <p:spPr/>
        <p:txBody>
          <a:bodyPr/>
          <a:lstStyle/>
          <a:p>
            <a:fld id="{E49F9262-1392-45F9-82B8-E6BAB6B74FE5}" type="slidenum">
              <a:rPr lang="en-US" smtClean="0"/>
              <a:pPr/>
              <a:t>44</a:t>
            </a:fld>
            <a:endParaRPr lang="en-US"/>
          </a:p>
        </p:txBody>
      </p:sp>
    </p:spTree>
    <p:extLst>
      <p:ext uri="{BB962C8B-B14F-4D97-AF65-F5344CB8AC3E}">
        <p14:creationId xmlns:p14="http://schemas.microsoft.com/office/powerpoint/2010/main" val="18135938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5573-E5DE-4A30-964B-97C805544BA4}"/>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FBED3267-E28B-47E1-ADFB-63D3D1DC888B}"/>
              </a:ext>
            </a:extLst>
          </p:cNvPr>
          <p:cNvSpPr>
            <a:spLocks noGrp="1"/>
          </p:cNvSpPr>
          <p:nvPr>
            <p:ph type="body" sz="quarter" idx="13"/>
          </p:nvPr>
        </p:nvSpPr>
        <p:spPr>
          <a:xfrm>
            <a:off x="457200" y="1123950"/>
            <a:ext cx="8538882" cy="3429000"/>
          </a:xfrm>
        </p:spPr>
        <p:txBody>
          <a:bodyPr/>
          <a:lstStyle/>
          <a:p>
            <a:pPr marL="457200" lvl="0" indent="-457200">
              <a:buFont typeface="+mj-lt"/>
              <a:buAutoNum type="arabicPeriod" startAt="4"/>
            </a:pPr>
            <a:r>
              <a:rPr lang="en-US"/>
              <a:t>Tùy chọn nào sau đây cho phép thêm, xóa chart legend, axis titles, hoặc gridlines ?</a:t>
            </a:r>
          </a:p>
          <a:p>
            <a:pPr marL="920750" lvl="2" indent="-457200">
              <a:buFont typeface="+mj-lt"/>
              <a:buAutoNum type="alphaLcParenR"/>
            </a:pPr>
            <a:r>
              <a:rPr lang="en-US"/>
              <a:t>Quick Layout</a:t>
            </a:r>
          </a:p>
          <a:p>
            <a:pPr marL="920750" lvl="2" indent="-457200">
              <a:buFont typeface="+mj-lt"/>
              <a:buAutoNum type="alphaLcParenR"/>
            </a:pPr>
            <a:r>
              <a:rPr lang="en-US"/>
              <a:t>Chart Filters</a:t>
            </a:r>
          </a:p>
          <a:p>
            <a:pPr marL="920750" lvl="2" indent="-457200">
              <a:buFont typeface="+mj-lt"/>
              <a:buAutoNum type="alphaLcParenR"/>
            </a:pPr>
            <a:r>
              <a:rPr lang="en-US"/>
              <a:t>Chart Styles</a:t>
            </a:r>
          </a:p>
          <a:p>
            <a:pPr marL="920750" lvl="2" indent="-457200">
              <a:buFont typeface="+mj-lt"/>
              <a:buAutoNum type="alphaLcParenR"/>
            </a:pPr>
            <a:r>
              <a:rPr lang="en-US"/>
              <a:t>Chart Elements</a:t>
            </a:r>
          </a:p>
        </p:txBody>
      </p:sp>
      <p:sp>
        <p:nvSpPr>
          <p:cNvPr id="4" name="Date Placeholder 3">
            <a:extLst>
              <a:ext uri="{FF2B5EF4-FFF2-40B4-BE49-F238E27FC236}">
                <a16:creationId xmlns:a16="http://schemas.microsoft.com/office/drawing/2014/main" id="{30DD7157-1907-4783-A1A1-144C617C5D3D}"/>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069EBF6E-A255-4744-8889-FF9A6E7A720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99FC73F0-1448-4294-B799-45DE8A0F2093}"/>
              </a:ext>
            </a:extLst>
          </p:cNvPr>
          <p:cNvSpPr>
            <a:spLocks noGrp="1"/>
          </p:cNvSpPr>
          <p:nvPr>
            <p:ph type="sldNum" sz="quarter" idx="16"/>
          </p:nvPr>
        </p:nvSpPr>
        <p:spPr/>
        <p:txBody>
          <a:bodyPr/>
          <a:lstStyle/>
          <a:p>
            <a:fld id="{E49F9262-1392-45F9-82B8-E6BAB6B74FE5}" type="slidenum">
              <a:rPr lang="en-US" smtClean="0"/>
              <a:pPr/>
              <a:t>45</a:t>
            </a:fld>
            <a:endParaRPr lang="en-US"/>
          </a:p>
        </p:txBody>
      </p:sp>
    </p:spTree>
    <p:extLst>
      <p:ext uri="{BB962C8B-B14F-4D97-AF65-F5344CB8AC3E}">
        <p14:creationId xmlns:p14="http://schemas.microsoft.com/office/powerpoint/2010/main" val="5623956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5573-E5DE-4A30-964B-97C805544BA4}"/>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FBED3267-E28B-47E1-ADFB-63D3D1DC888B}"/>
              </a:ext>
            </a:extLst>
          </p:cNvPr>
          <p:cNvSpPr>
            <a:spLocks noGrp="1"/>
          </p:cNvSpPr>
          <p:nvPr>
            <p:ph type="body" sz="quarter" idx="13"/>
          </p:nvPr>
        </p:nvSpPr>
        <p:spPr>
          <a:xfrm>
            <a:off x="457200" y="1123950"/>
            <a:ext cx="8538882" cy="3429000"/>
          </a:xfrm>
        </p:spPr>
        <p:txBody>
          <a:bodyPr/>
          <a:lstStyle/>
          <a:p>
            <a:pPr marL="457200" lvl="0" indent="-457200">
              <a:buFont typeface="+mj-lt"/>
              <a:buAutoNum type="arabicPeriod" startAt="5"/>
            </a:pPr>
            <a:r>
              <a:rPr lang="en-US"/>
              <a:t>Thẻ Chart Tools nào được sử dụng để chọn thay đổi màu tô cho riêng một thành phần đồ thị ?</a:t>
            </a:r>
          </a:p>
          <a:p>
            <a:pPr marL="920750" lvl="2" indent="-457200">
              <a:buFont typeface="+mj-lt"/>
              <a:buAutoNum type="alphaLcParenR"/>
            </a:pPr>
            <a:r>
              <a:rPr lang="en-US"/>
              <a:t>Chart Element</a:t>
            </a:r>
          </a:p>
          <a:p>
            <a:pPr marL="920750" lvl="2" indent="-457200">
              <a:buFont typeface="+mj-lt"/>
              <a:buAutoNum type="alphaLcParenR"/>
            </a:pPr>
            <a:r>
              <a:rPr lang="en-US"/>
              <a:t>Quick Layout</a:t>
            </a:r>
          </a:p>
          <a:p>
            <a:pPr marL="920750" lvl="2" indent="-457200">
              <a:buFont typeface="+mj-lt"/>
              <a:buAutoNum type="alphaLcParenR"/>
            </a:pPr>
            <a:r>
              <a:rPr lang="en-US"/>
              <a:t>Design</a:t>
            </a:r>
          </a:p>
          <a:p>
            <a:pPr marL="920750" lvl="2" indent="-457200">
              <a:buFont typeface="+mj-lt"/>
              <a:buAutoNum type="alphaLcParenR"/>
            </a:pPr>
            <a:r>
              <a:rPr lang="en-US"/>
              <a:t>Format</a:t>
            </a:r>
          </a:p>
        </p:txBody>
      </p:sp>
      <p:sp>
        <p:nvSpPr>
          <p:cNvPr id="4" name="Date Placeholder 3">
            <a:extLst>
              <a:ext uri="{FF2B5EF4-FFF2-40B4-BE49-F238E27FC236}">
                <a16:creationId xmlns:a16="http://schemas.microsoft.com/office/drawing/2014/main" id="{30DD7157-1907-4783-A1A1-144C617C5D3D}"/>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069EBF6E-A255-4744-8889-FF9A6E7A720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99FC73F0-1448-4294-B799-45DE8A0F2093}"/>
              </a:ext>
            </a:extLst>
          </p:cNvPr>
          <p:cNvSpPr>
            <a:spLocks noGrp="1"/>
          </p:cNvSpPr>
          <p:nvPr>
            <p:ph type="sldNum" sz="quarter" idx="16"/>
          </p:nvPr>
        </p:nvSpPr>
        <p:spPr/>
        <p:txBody>
          <a:bodyPr/>
          <a:lstStyle/>
          <a:p>
            <a:fld id="{E49F9262-1392-45F9-82B8-E6BAB6B74FE5}" type="slidenum">
              <a:rPr lang="en-US" smtClean="0"/>
              <a:pPr/>
              <a:t>46</a:t>
            </a:fld>
            <a:endParaRPr lang="en-US"/>
          </a:p>
        </p:txBody>
      </p:sp>
    </p:spTree>
    <p:extLst>
      <p:ext uri="{BB962C8B-B14F-4D97-AF65-F5344CB8AC3E}">
        <p14:creationId xmlns:p14="http://schemas.microsoft.com/office/powerpoint/2010/main" val="32787059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5573-E5DE-4A30-964B-97C805544BA4}"/>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FBED3267-E28B-47E1-ADFB-63D3D1DC888B}"/>
              </a:ext>
            </a:extLst>
          </p:cNvPr>
          <p:cNvSpPr>
            <a:spLocks noGrp="1"/>
          </p:cNvSpPr>
          <p:nvPr>
            <p:ph type="body" sz="quarter" idx="13"/>
          </p:nvPr>
        </p:nvSpPr>
        <p:spPr>
          <a:xfrm>
            <a:off x="457200" y="1123950"/>
            <a:ext cx="8538882" cy="3429000"/>
          </a:xfrm>
        </p:spPr>
        <p:txBody>
          <a:bodyPr/>
          <a:lstStyle/>
          <a:p>
            <a:pPr marL="457200" lvl="0" indent="-457200">
              <a:buFont typeface="+mj-lt"/>
              <a:buAutoNum type="arabicPeriod" startAt="6"/>
            </a:pPr>
            <a:r>
              <a:rPr lang="en-US"/>
              <a:t>Lựa chọn nào sau đây được sử dụng để thay đổi một số tham số của đồ thị, chẳng hạn như ẩn dữ liệu, danh mục, hoặc hiển thị nhãn dữ liệu?</a:t>
            </a:r>
          </a:p>
          <a:p>
            <a:pPr marL="920750" lvl="2" indent="-457200">
              <a:buFont typeface="+mj-lt"/>
              <a:buAutoNum type="alphaLcParenR"/>
            </a:pPr>
            <a:r>
              <a:rPr lang="en-US"/>
              <a:t>Chart Element </a:t>
            </a:r>
          </a:p>
          <a:p>
            <a:pPr marL="920750" lvl="2" indent="-457200">
              <a:buFont typeface="+mj-lt"/>
              <a:buAutoNum type="alphaLcParenR"/>
            </a:pPr>
            <a:r>
              <a:rPr lang="en-US"/>
              <a:t>Chart Styles </a:t>
            </a:r>
          </a:p>
          <a:p>
            <a:pPr marL="920750" lvl="2" indent="-457200">
              <a:buFont typeface="+mj-lt"/>
              <a:buAutoNum type="alphaLcParenR"/>
            </a:pPr>
            <a:r>
              <a:rPr lang="en-US"/>
              <a:t>Quick Layout</a:t>
            </a:r>
          </a:p>
          <a:p>
            <a:pPr marL="920750" lvl="2" indent="-457200">
              <a:buFont typeface="+mj-lt"/>
              <a:buAutoNum type="alphaLcParenR"/>
            </a:pPr>
            <a:r>
              <a:rPr lang="en-US"/>
              <a:t>Chart Filters</a:t>
            </a:r>
          </a:p>
        </p:txBody>
      </p:sp>
      <p:sp>
        <p:nvSpPr>
          <p:cNvPr id="4" name="Date Placeholder 3">
            <a:extLst>
              <a:ext uri="{FF2B5EF4-FFF2-40B4-BE49-F238E27FC236}">
                <a16:creationId xmlns:a16="http://schemas.microsoft.com/office/drawing/2014/main" id="{30DD7157-1907-4783-A1A1-144C617C5D3D}"/>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069EBF6E-A255-4744-8889-FF9A6E7A720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99FC73F0-1448-4294-B799-45DE8A0F2093}"/>
              </a:ext>
            </a:extLst>
          </p:cNvPr>
          <p:cNvSpPr>
            <a:spLocks noGrp="1"/>
          </p:cNvSpPr>
          <p:nvPr>
            <p:ph type="sldNum" sz="quarter" idx="16"/>
          </p:nvPr>
        </p:nvSpPr>
        <p:spPr/>
        <p:txBody>
          <a:bodyPr/>
          <a:lstStyle/>
          <a:p>
            <a:fld id="{E49F9262-1392-45F9-82B8-E6BAB6B74FE5}" type="slidenum">
              <a:rPr lang="en-US" smtClean="0"/>
              <a:pPr/>
              <a:t>47</a:t>
            </a:fld>
            <a:endParaRPr lang="en-US"/>
          </a:p>
        </p:txBody>
      </p:sp>
    </p:spTree>
    <p:extLst>
      <p:ext uri="{BB962C8B-B14F-4D97-AF65-F5344CB8AC3E}">
        <p14:creationId xmlns:p14="http://schemas.microsoft.com/office/powerpoint/2010/main" val="19918555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5573-E5DE-4A30-964B-97C805544BA4}"/>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FBED3267-E28B-47E1-ADFB-63D3D1DC888B}"/>
              </a:ext>
            </a:extLst>
          </p:cNvPr>
          <p:cNvSpPr>
            <a:spLocks noGrp="1"/>
          </p:cNvSpPr>
          <p:nvPr>
            <p:ph type="body" sz="quarter" idx="13"/>
          </p:nvPr>
        </p:nvSpPr>
        <p:spPr>
          <a:xfrm>
            <a:off x="457200" y="1123950"/>
            <a:ext cx="8538882" cy="3429000"/>
          </a:xfrm>
        </p:spPr>
        <p:txBody>
          <a:bodyPr/>
          <a:lstStyle/>
          <a:p>
            <a:pPr marL="457200" lvl="0" indent="-457200">
              <a:buFont typeface="+mj-lt"/>
              <a:buAutoNum type="arabicPeriod" startAt="7"/>
            </a:pPr>
            <a:r>
              <a:rPr lang="en-US"/>
              <a:t>Tùy chọn nào được sử dụng để thay đổi Style của đồ thị ?</a:t>
            </a:r>
          </a:p>
          <a:p>
            <a:pPr marL="920750" lvl="2" indent="-457200">
              <a:buFont typeface="+mj-lt"/>
              <a:buAutoNum type="alphaLcParenR"/>
            </a:pPr>
            <a:r>
              <a:rPr lang="en-US"/>
              <a:t>Quick Layout</a:t>
            </a:r>
          </a:p>
          <a:p>
            <a:pPr marL="920750" lvl="2" indent="-457200">
              <a:buFont typeface="+mj-lt"/>
              <a:buAutoNum type="alphaLcParenR"/>
            </a:pPr>
            <a:r>
              <a:rPr lang="en-US"/>
              <a:t>Format Selection</a:t>
            </a:r>
          </a:p>
          <a:p>
            <a:pPr marL="920750" lvl="2" indent="-457200">
              <a:buFont typeface="+mj-lt"/>
              <a:buAutoNum type="alphaLcParenR"/>
            </a:pPr>
            <a:r>
              <a:rPr lang="en-US"/>
              <a:t>Change Chart Type</a:t>
            </a:r>
          </a:p>
          <a:p>
            <a:pPr marL="920750" lvl="2" indent="-457200">
              <a:buFont typeface="+mj-lt"/>
              <a:buAutoNum type="alphaLcParenR"/>
            </a:pPr>
            <a:r>
              <a:rPr lang="en-US"/>
              <a:t>Chart Styles</a:t>
            </a:r>
          </a:p>
        </p:txBody>
      </p:sp>
      <p:sp>
        <p:nvSpPr>
          <p:cNvPr id="4" name="Date Placeholder 3">
            <a:extLst>
              <a:ext uri="{FF2B5EF4-FFF2-40B4-BE49-F238E27FC236}">
                <a16:creationId xmlns:a16="http://schemas.microsoft.com/office/drawing/2014/main" id="{30DD7157-1907-4783-A1A1-144C617C5D3D}"/>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069EBF6E-A255-4744-8889-FF9A6E7A720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99FC73F0-1448-4294-B799-45DE8A0F2093}"/>
              </a:ext>
            </a:extLst>
          </p:cNvPr>
          <p:cNvSpPr>
            <a:spLocks noGrp="1"/>
          </p:cNvSpPr>
          <p:nvPr>
            <p:ph type="sldNum" sz="quarter" idx="16"/>
          </p:nvPr>
        </p:nvSpPr>
        <p:spPr/>
        <p:txBody>
          <a:bodyPr/>
          <a:lstStyle/>
          <a:p>
            <a:fld id="{E49F9262-1392-45F9-82B8-E6BAB6B74FE5}" type="slidenum">
              <a:rPr lang="en-US" smtClean="0"/>
              <a:pPr/>
              <a:t>48</a:t>
            </a:fld>
            <a:endParaRPr lang="en-US"/>
          </a:p>
        </p:txBody>
      </p:sp>
    </p:spTree>
    <p:extLst>
      <p:ext uri="{BB962C8B-B14F-4D97-AF65-F5344CB8AC3E}">
        <p14:creationId xmlns:p14="http://schemas.microsoft.com/office/powerpoint/2010/main" val="1449699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5573-E5DE-4A30-964B-97C805544BA4}"/>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FBED3267-E28B-47E1-ADFB-63D3D1DC888B}"/>
              </a:ext>
            </a:extLst>
          </p:cNvPr>
          <p:cNvSpPr>
            <a:spLocks noGrp="1"/>
          </p:cNvSpPr>
          <p:nvPr>
            <p:ph type="body" sz="quarter" idx="13"/>
          </p:nvPr>
        </p:nvSpPr>
        <p:spPr>
          <a:xfrm>
            <a:off x="457200" y="1123950"/>
            <a:ext cx="7733489" cy="3429000"/>
          </a:xfrm>
        </p:spPr>
        <p:txBody>
          <a:bodyPr/>
          <a:lstStyle/>
          <a:p>
            <a:pPr marL="457200" lvl="0" indent="-457200">
              <a:buFont typeface="+mj-lt"/>
              <a:buAutoNum type="arabicPeriod" startAt="8"/>
            </a:pPr>
            <a:r>
              <a:rPr lang="en-US"/>
              <a:t>Tùy chọn nào được sử dụng để thay đổi bố cục tổng thể của đồ thị ?</a:t>
            </a:r>
          </a:p>
          <a:p>
            <a:pPr marL="920750" lvl="2" indent="-457200">
              <a:buFont typeface="+mj-lt"/>
              <a:buAutoNum type="alphaLcParenR"/>
            </a:pPr>
            <a:r>
              <a:rPr lang="en-US"/>
              <a:t>Chart Styles</a:t>
            </a:r>
          </a:p>
          <a:p>
            <a:pPr marL="920750" lvl="2" indent="-457200">
              <a:buFont typeface="+mj-lt"/>
              <a:buAutoNum type="alphaLcParenR"/>
            </a:pPr>
            <a:r>
              <a:rPr lang="en-US"/>
              <a:t>Format Selection</a:t>
            </a:r>
          </a:p>
          <a:p>
            <a:pPr marL="920750" lvl="2" indent="-457200">
              <a:buFont typeface="+mj-lt"/>
              <a:buAutoNum type="alphaLcParenR"/>
            </a:pPr>
            <a:r>
              <a:rPr lang="en-US"/>
              <a:t>Change Chart Type</a:t>
            </a:r>
          </a:p>
          <a:p>
            <a:pPr marL="920750" lvl="2" indent="-457200">
              <a:buFont typeface="+mj-lt"/>
              <a:buAutoNum type="alphaLcParenR"/>
            </a:pPr>
            <a:r>
              <a:rPr lang="en-US"/>
              <a:t>Quick Layout</a:t>
            </a:r>
          </a:p>
          <a:p>
            <a:pPr marL="457200" lvl="0" indent="-457200">
              <a:buFont typeface="+mj-lt"/>
              <a:buAutoNum type="arabicPeriod" startAt="7"/>
            </a:pPr>
            <a:endParaRPr lang="en-US"/>
          </a:p>
        </p:txBody>
      </p:sp>
      <p:sp>
        <p:nvSpPr>
          <p:cNvPr id="4" name="Date Placeholder 3">
            <a:extLst>
              <a:ext uri="{FF2B5EF4-FFF2-40B4-BE49-F238E27FC236}">
                <a16:creationId xmlns:a16="http://schemas.microsoft.com/office/drawing/2014/main" id="{30DD7157-1907-4783-A1A1-144C617C5D3D}"/>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069EBF6E-A255-4744-8889-FF9A6E7A720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99FC73F0-1448-4294-B799-45DE8A0F2093}"/>
              </a:ext>
            </a:extLst>
          </p:cNvPr>
          <p:cNvSpPr>
            <a:spLocks noGrp="1"/>
          </p:cNvSpPr>
          <p:nvPr>
            <p:ph type="sldNum" sz="quarter" idx="16"/>
          </p:nvPr>
        </p:nvSpPr>
        <p:spPr/>
        <p:txBody>
          <a:bodyPr/>
          <a:lstStyle/>
          <a:p>
            <a:fld id="{E49F9262-1392-45F9-82B8-E6BAB6B74FE5}" type="slidenum">
              <a:rPr lang="en-US" smtClean="0"/>
              <a:pPr/>
              <a:t>49</a:t>
            </a:fld>
            <a:endParaRPr lang="en-US"/>
          </a:p>
        </p:txBody>
      </p:sp>
    </p:spTree>
    <p:extLst>
      <p:ext uri="{BB962C8B-B14F-4D97-AF65-F5344CB8AC3E}">
        <p14:creationId xmlns:p14="http://schemas.microsoft.com/office/powerpoint/2010/main" val="3616179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Chèn đồ thị</a:t>
            </a:r>
            <a:endParaRPr lang="en-US" dirty="0"/>
          </a:p>
        </p:txBody>
      </p:sp>
      <p:sp>
        <p:nvSpPr>
          <p:cNvPr id="3" name="Content Placeholder 2"/>
          <p:cNvSpPr>
            <a:spLocks noGrp="1"/>
          </p:cNvSpPr>
          <p:nvPr>
            <p:ph type="body" sz="quarter" idx="13"/>
          </p:nvPr>
        </p:nvSpPr>
        <p:spPr>
          <a:xfrm>
            <a:off x="263838" y="1146791"/>
            <a:ext cx="8616324" cy="3468499"/>
          </a:xfrm>
        </p:spPr>
        <p:txBody>
          <a:bodyPr/>
          <a:lstStyle/>
          <a:p>
            <a:pPr>
              <a:buFont typeface="Wingdings" panose="05000000000000000000" pitchFamily="2" charset="2"/>
              <a:buChar char="v"/>
            </a:pPr>
            <a:r>
              <a:rPr lang="en-US"/>
              <a:t>Các yếu tố  cần biết khi làm việc với các đồ thị :</a:t>
            </a:r>
          </a:p>
          <a:p>
            <a:pPr lvl="1"/>
            <a:r>
              <a:rPr lang="en-US"/>
              <a:t>Đồ thị có thể chứa một tiêu đề và có thể có tiêu đề con.</a:t>
            </a:r>
          </a:p>
          <a:p>
            <a:pPr lvl="1"/>
            <a:r>
              <a:rPr lang="en-US"/>
              <a:t>Các trục ngang (X) và trục dọc (Y) có thể có tiêu đề. </a:t>
            </a:r>
          </a:p>
          <a:p>
            <a:pPr lvl="1"/>
            <a:r>
              <a:rPr lang="en-US"/>
              <a:t>Đồ thị có nhiều hơn một chuỗi dữ liệu, thì mỗi chuỗi dữ liệu được hiển thị trong một khung giải thích (legend).</a:t>
            </a:r>
          </a:p>
          <a:p>
            <a:pPr lvl="1"/>
            <a:r>
              <a:rPr lang="en-US"/>
              <a:t>Mỗi điểm dữ liệu trong chuỗi dữ liệu có thể hiển thị giá trị ở điểm đó.</a:t>
            </a:r>
          </a:p>
          <a:p>
            <a:pPr lvl="1"/>
            <a:r>
              <a:rPr lang="en-US"/>
              <a:t>Một đồ thị có thể hiển thị các đường lưới và các điểm đánh dấu trên các trục.</a:t>
            </a:r>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5</a:t>
            </a:fld>
            <a:endParaRPr lang="en-US"/>
          </a:p>
        </p:txBody>
      </p:sp>
    </p:spTree>
    <p:extLst>
      <p:ext uri="{BB962C8B-B14F-4D97-AF65-F5344CB8AC3E}">
        <p14:creationId xmlns:p14="http://schemas.microsoft.com/office/powerpoint/2010/main" val="33357154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5573-E5DE-4A30-964B-97C805544BA4}"/>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FBED3267-E28B-47E1-ADFB-63D3D1DC888B}"/>
              </a:ext>
            </a:extLst>
          </p:cNvPr>
          <p:cNvSpPr>
            <a:spLocks noGrp="1"/>
          </p:cNvSpPr>
          <p:nvPr>
            <p:ph type="body" sz="quarter" idx="13"/>
          </p:nvPr>
        </p:nvSpPr>
        <p:spPr>
          <a:xfrm>
            <a:off x="457200" y="1123950"/>
            <a:ext cx="8229600" cy="3429000"/>
          </a:xfrm>
        </p:spPr>
        <p:txBody>
          <a:bodyPr/>
          <a:lstStyle/>
          <a:p>
            <a:pPr marL="457200" lvl="0" indent="-457200">
              <a:buFont typeface="+mj-lt"/>
              <a:buAutoNum type="arabicPeriod" startAt="9"/>
            </a:pPr>
            <a:r>
              <a:rPr lang="en-US"/>
              <a:t>Phát biểu nào sau đây KHÔNG đúng về bảng ?</a:t>
            </a:r>
          </a:p>
          <a:p>
            <a:pPr marL="920750" lvl="2" indent="-457200">
              <a:buFont typeface="+mj-lt"/>
              <a:buAutoNum type="alphaLcParenR"/>
            </a:pPr>
            <a:r>
              <a:rPr lang="en-US"/>
              <a:t>Bảng cho phép sắp xếp dữ liệu để hiển thị mối quan hệ giữa các bộ dữ liệu và tăng sự hiểu biết về đối tượng của bạn.</a:t>
            </a:r>
          </a:p>
          <a:p>
            <a:pPr marL="920750" lvl="2" indent="-457200">
              <a:buFont typeface="+mj-lt"/>
              <a:buAutoNum type="alphaLcParenR"/>
            </a:pPr>
            <a:r>
              <a:rPr lang="en-US"/>
              <a:t>Dữ liệu trong một bảng được sắp xếp theo hàng và cột.</a:t>
            </a:r>
          </a:p>
          <a:p>
            <a:pPr marL="920750" lvl="2" indent="-457200">
              <a:buFont typeface="+mj-lt"/>
              <a:buAutoNum type="alphaLcParenR"/>
            </a:pPr>
            <a:r>
              <a:rPr lang="en-US"/>
              <a:t>Có thể định dạng bảng giống như cách định dạng Text Box hoặc hình ảnh.</a:t>
            </a:r>
          </a:p>
          <a:p>
            <a:pPr marL="920750" lvl="2" indent="-457200">
              <a:buFont typeface="+mj-lt"/>
              <a:buAutoNum type="alphaLcParenR"/>
            </a:pPr>
            <a:r>
              <a:rPr lang="en-US"/>
              <a:t>Khi thêm bảng vào slide, PowerPoint sẽ hiển thị Ribbon Table Tools có chứa các thẻ Format và Layout. </a:t>
            </a:r>
          </a:p>
        </p:txBody>
      </p:sp>
      <p:sp>
        <p:nvSpPr>
          <p:cNvPr id="4" name="Date Placeholder 3">
            <a:extLst>
              <a:ext uri="{FF2B5EF4-FFF2-40B4-BE49-F238E27FC236}">
                <a16:creationId xmlns:a16="http://schemas.microsoft.com/office/drawing/2014/main" id="{30DD7157-1907-4783-A1A1-144C617C5D3D}"/>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069EBF6E-A255-4744-8889-FF9A6E7A720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99FC73F0-1448-4294-B799-45DE8A0F2093}"/>
              </a:ext>
            </a:extLst>
          </p:cNvPr>
          <p:cNvSpPr>
            <a:spLocks noGrp="1"/>
          </p:cNvSpPr>
          <p:nvPr>
            <p:ph type="sldNum" sz="quarter" idx="16"/>
          </p:nvPr>
        </p:nvSpPr>
        <p:spPr/>
        <p:txBody>
          <a:bodyPr/>
          <a:lstStyle/>
          <a:p>
            <a:fld id="{E49F9262-1392-45F9-82B8-E6BAB6B74FE5}" type="slidenum">
              <a:rPr lang="en-US" smtClean="0"/>
              <a:pPr/>
              <a:t>50</a:t>
            </a:fld>
            <a:endParaRPr lang="en-US"/>
          </a:p>
        </p:txBody>
      </p:sp>
    </p:spTree>
    <p:extLst>
      <p:ext uri="{BB962C8B-B14F-4D97-AF65-F5344CB8AC3E}">
        <p14:creationId xmlns:p14="http://schemas.microsoft.com/office/powerpoint/2010/main" val="17302681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5573-E5DE-4A30-964B-97C805544BA4}"/>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FBED3267-E28B-47E1-ADFB-63D3D1DC888B}"/>
              </a:ext>
            </a:extLst>
          </p:cNvPr>
          <p:cNvSpPr>
            <a:spLocks noGrp="1"/>
          </p:cNvSpPr>
          <p:nvPr>
            <p:ph type="body" sz="quarter" idx="13"/>
          </p:nvPr>
        </p:nvSpPr>
        <p:spPr>
          <a:xfrm>
            <a:off x="457200" y="1123950"/>
            <a:ext cx="8229600" cy="3429000"/>
          </a:xfrm>
        </p:spPr>
        <p:txBody>
          <a:bodyPr/>
          <a:lstStyle/>
          <a:p>
            <a:pPr marL="457200" lvl="0" indent="-457200">
              <a:buFont typeface="+mj-lt"/>
              <a:buAutoNum type="arabicPeriod" startAt="10"/>
            </a:pPr>
            <a:r>
              <a:rPr lang="en-US"/>
              <a:t>Để chèn một hàng mới (không phải cột) trong bảng, đi đến ô cuối cùng của bảng và nhấn:</a:t>
            </a:r>
          </a:p>
          <a:p>
            <a:pPr marL="920750" lvl="2" indent="-457200">
              <a:buFont typeface="+mj-lt"/>
              <a:buAutoNum type="alphaLcParenR"/>
            </a:pPr>
            <a:r>
              <a:rPr lang="en-US"/>
              <a:t>ENTER</a:t>
            </a:r>
          </a:p>
          <a:p>
            <a:pPr marL="920750" lvl="2" indent="-457200">
              <a:buFont typeface="+mj-lt"/>
              <a:buAutoNum type="alphaLcParenR"/>
            </a:pPr>
            <a:r>
              <a:rPr lang="en-US"/>
              <a:t>SHIFT + TAB</a:t>
            </a:r>
          </a:p>
          <a:p>
            <a:pPr marL="920750" lvl="2" indent="-457200">
              <a:buFont typeface="+mj-lt"/>
              <a:buAutoNum type="alphaLcParenR"/>
            </a:pPr>
            <a:r>
              <a:rPr lang="en-US"/>
              <a:t>DOWN ARROW</a:t>
            </a:r>
          </a:p>
          <a:p>
            <a:pPr marL="920750" lvl="2" indent="-457200">
              <a:buFont typeface="+mj-lt"/>
              <a:buAutoNum type="alphaLcParenR"/>
            </a:pPr>
            <a:r>
              <a:rPr lang="en-US"/>
              <a:t>TAB</a:t>
            </a:r>
          </a:p>
        </p:txBody>
      </p:sp>
      <p:sp>
        <p:nvSpPr>
          <p:cNvPr id="4" name="Date Placeholder 3">
            <a:extLst>
              <a:ext uri="{FF2B5EF4-FFF2-40B4-BE49-F238E27FC236}">
                <a16:creationId xmlns:a16="http://schemas.microsoft.com/office/drawing/2014/main" id="{30DD7157-1907-4783-A1A1-144C617C5D3D}"/>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069EBF6E-A255-4744-8889-FF9A6E7A720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99FC73F0-1448-4294-B799-45DE8A0F2093}"/>
              </a:ext>
            </a:extLst>
          </p:cNvPr>
          <p:cNvSpPr>
            <a:spLocks noGrp="1"/>
          </p:cNvSpPr>
          <p:nvPr>
            <p:ph type="sldNum" sz="quarter" idx="16"/>
          </p:nvPr>
        </p:nvSpPr>
        <p:spPr/>
        <p:txBody>
          <a:bodyPr/>
          <a:lstStyle/>
          <a:p>
            <a:fld id="{E49F9262-1392-45F9-82B8-E6BAB6B74FE5}" type="slidenum">
              <a:rPr lang="en-US" smtClean="0"/>
              <a:pPr/>
              <a:t>51</a:t>
            </a:fld>
            <a:endParaRPr lang="en-US"/>
          </a:p>
        </p:txBody>
      </p:sp>
    </p:spTree>
    <p:extLst>
      <p:ext uri="{BB962C8B-B14F-4D97-AF65-F5344CB8AC3E}">
        <p14:creationId xmlns:p14="http://schemas.microsoft.com/office/powerpoint/2010/main" val="13739808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5573-E5DE-4A30-964B-97C805544BA4}"/>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FBED3267-E28B-47E1-ADFB-63D3D1DC888B}"/>
              </a:ext>
            </a:extLst>
          </p:cNvPr>
          <p:cNvSpPr>
            <a:spLocks noGrp="1"/>
          </p:cNvSpPr>
          <p:nvPr>
            <p:ph type="body" sz="quarter" idx="13"/>
          </p:nvPr>
        </p:nvSpPr>
        <p:spPr>
          <a:xfrm>
            <a:off x="457200" y="1123950"/>
            <a:ext cx="8229600" cy="3429000"/>
          </a:xfrm>
        </p:spPr>
        <p:txBody>
          <a:bodyPr/>
          <a:lstStyle/>
          <a:p>
            <a:pPr marL="457200" lvl="0" indent="-457200">
              <a:buFont typeface="+mj-lt"/>
              <a:buAutoNum type="arabicPeriod" startAt="11"/>
            </a:pPr>
            <a:r>
              <a:rPr lang="en-US"/>
              <a:t>Thẻ Table Tools nào chứa tùy chọn được sử dụng để xóa một hàng, cột hoặc toàn bộ bảng ?</a:t>
            </a:r>
          </a:p>
          <a:p>
            <a:pPr marL="920750" lvl="2" indent="-457200">
              <a:buFont typeface="+mj-lt"/>
              <a:buAutoNum type="alphaLcParenR"/>
            </a:pPr>
            <a:r>
              <a:rPr lang="en-US"/>
              <a:t>Tùy chọn chỉ xuất hiện khi nhấp chuột phải vào menu lệnh</a:t>
            </a:r>
          </a:p>
          <a:p>
            <a:pPr marL="920750" lvl="2" indent="-457200">
              <a:buFont typeface="+mj-lt"/>
              <a:buAutoNum type="alphaLcParenR"/>
            </a:pPr>
            <a:r>
              <a:rPr lang="en-US"/>
              <a:t>Format</a:t>
            </a:r>
          </a:p>
          <a:p>
            <a:pPr marL="920750" lvl="2" indent="-457200">
              <a:buFont typeface="+mj-lt"/>
              <a:buAutoNum type="alphaLcParenR"/>
            </a:pPr>
            <a:r>
              <a:rPr lang="en-US"/>
              <a:t>Design</a:t>
            </a:r>
          </a:p>
          <a:p>
            <a:pPr marL="920750" lvl="2" indent="-457200">
              <a:buFont typeface="+mj-lt"/>
              <a:buAutoNum type="alphaLcParenR"/>
            </a:pPr>
            <a:r>
              <a:rPr lang="en-US"/>
              <a:t>Layout</a:t>
            </a:r>
          </a:p>
        </p:txBody>
      </p:sp>
      <p:sp>
        <p:nvSpPr>
          <p:cNvPr id="4" name="Date Placeholder 3">
            <a:extLst>
              <a:ext uri="{FF2B5EF4-FFF2-40B4-BE49-F238E27FC236}">
                <a16:creationId xmlns:a16="http://schemas.microsoft.com/office/drawing/2014/main" id="{30DD7157-1907-4783-A1A1-144C617C5D3D}"/>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069EBF6E-A255-4744-8889-FF9A6E7A720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99FC73F0-1448-4294-B799-45DE8A0F2093}"/>
              </a:ext>
            </a:extLst>
          </p:cNvPr>
          <p:cNvSpPr>
            <a:spLocks noGrp="1"/>
          </p:cNvSpPr>
          <p:nvPr>
            <p:ph type="sldNum" sz="quarter" idx="16"/>
          </p:nvPr>
        </p:nvSpPr>
        <p:spPr/>
        <p:txBody>
          <a:bodyPr/>
          <a:lstStyle/>
          <a:p>
            <a:fld id="{E49F9262-1392-45F9-82B8-E6BAB6B74FE5}" type="slidenum">
              <a:rPr lang="en-US" smtClean="0"/>
              <a:pPr/>
              <a:t>52</a:t>
            </a:fld>
            <a:endParaRPr lang="en-US"/>
          </a:p>
        </p:txBody>
      </p:sp>
    </p:spTree>
    <p:extLst>
      <p:ext uri="{BB962C8B-B14F-4D97-AF65-F5344CB8AC3E}">
        <p14:creationId xmlns:p14="http://schemas.microsoft.com/office/powerpoint/2010/main" val="11606851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5573-E5DE-4A30-964B-97C805544BA4}"/>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FBED3267-E28B-47E1-ADFB-63D3D1DC888B}"/>
              </a:ext>
            </a:extLst>
          </p:cNvPr>
          <p:cNvSpPr>
            <a:spLocks noGrp="1"/>
          </p:cNvSpPr>
          <p:nvPr>
            <p:ph type="body" sz="quarter" idx="13"/>
          </p:nvPr>
        </p:nvSpPr>
        <p:spPr>
          <a:xfrm>
            <a:off x="457199" y="1123950"/>
            <a:ext cx="8365787" cy="3429000"/>
          </a:xfrm>
        </p:spPr>
        <p:txBody>
          <a:bodyPr/>
          <a:lstStyle/>
          <a:p>
            <a:pPr marL="457200" lvl="0" indent="-457200">
              <a:buFont typeface="+mj-lt"/>
              <a:buAutoNum type="arabicPeriod" startAt="12"/>
            </a:pPr>
            <a:r>
              <a:rPr lang="en-US"/>
              <a:t>Sau khi áp dụng Style cho bảng, bạn có thể tìm thấy các tùy chọn cho phép nhấn mạnh các khu vực cụ thể của bảng hoặc thêm màu cho mỗi hàng khác nhau ?</a:t>
            </a:r>
          </a:p>
          <a:p>
            <a:pPr marL="920750" lvl="2" indent="-457200">
              <a:buFont typeface="+mj-lt"/>
              <a:buAutoNum type="alphaLcParenR"/>
            </a:pPr>
            <a:r>
              <a:rPr lang="en-US"/>
              <a:t>Dưới Table Tools, trong thẻ Design, trên menu lệnh Table Style Effects.</a:t>
            </a:r>
          </a:p>
          <a:p>
            <a:pPr marL="920750" lvl="2" indent="-457200">
              <a:buFont typeface="+mj-lt"/>
              <a:buAutoNum type="alphaLcParenR"/>
            </a:pPr>
            <a:r>
              <a:rPr lang="en-US"/>
              <a:t>Dưới Table Tools, trong thẻ Layout, trong nhóm Table Style Options.</a:t>
            </a:r>
          </a:p>
          <a:p>
            <a:pPr marL="920750" lvl="2" indent="-457200">
              <a:buFont typeface="+mj-lt"/>
              <a:buAutoNum type="alphaLcParenR"/>
            </a:pPr>
            <a:r>
              <a:rPr lang="en-US"/>
              <a:t>Dưới Table Tools, trong thẻ Layout, trên menu lệnh Table Style Effects.</a:t>
            </a:r>
          </a:p>
          <a:p>
            <a:pPr marL="920750" lvl="2" indent="-457200">
              <a:buFont typeface="+mj-lt"/>
              <a:buAutoNum type="alphaLcParenR"/>
            </a:pPr>
            <a:r>
              <a:rPr lang="en-US"/>
              <a:t>Dưới Table Tools, trong thẻ Design, trong nhóm Table Style Options.</a:t>
            </a:r>
          </a:p>
        </p:txBody>
      </p:sp>
      <p:sp>
        <p:nvSpPr>
          <p:cNvPr id="4" name="Date Placeholder 3">
            <a:extLst>
              <a:ext uri="{FF2B5EF4-FFF2-40B4-BE49-F238E27FC236}">
                <a16:creationId xmlns:a16="http://schemas.microsoft.com/office/drawing/2014/main" id="{30DD7157-1907-4783-A1A1-144C617C5D3D}"/>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069EBF6E-A255-4744-8889-FF9A6E7A720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99FC73F0-1448-4294-B799-45DE8A0F2093}"/>
              </a:ext>
            </a:extLst>
          </p:cNvPr>
          <p:cNvSpPr>
            <a:spLocks noGrp="1"/>
          </p:cNvSpPr>
          <p:nvPr>
            <p:ph type="sldNum" sz="quarter" idx="16"/>
          </p:nvPr>
        </p:nvSpPr>
        <p:spPr/>
        <p:txBody>
          <a:bodyPr/>
          <a:lstStyle/>
          <a:p>
            <a:fld id="{E49F9262-1392-45F9-82B8-E6BAB6B74FE5}" type="slidenum">
              <a:rPr lang="en-US" smtClean="0"/>
              <a:pPr/>
              <a:t>53</a:t>
            </a:fld>
            <a:endParaRPr lang="en-US"/>
          </a:p>
        </p:txBody>
      </p:sp>
    </p:spTree>
    <p:extLst>
      <p:ext uri="{BB962C8B-B14F-4D97-AF65-F5344CB8AC3E}">
        <p14:creationId xmlns:p14="http://schemas.microsoft.com/office/powerpoint/2010/main" val="5320470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5573-E5DE-4A30-964B-97C805544BA4}"/>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FBED3267-E28B-47E1-ADFB-63D3D1DC888B}"/>
              </a:ext>
            </a:extLst>
          </p:cNvPr>
          <p:cNvSpPr>
            <a:spLocks noGrp="1"/>
          </p:cNvSpPr>
          <p:nvPr>
            <p:ph type="body" sz="quarter" idx="13"/>
          </p:nvPr>
        </p:nvSpPr>
        <p:spPr>
          <a:xfrm>
            <a:off x="457199" y="1123950"/>
            <a:ext cx="8365787" cy="3429000"/>
          </a:xfrm>
        </p:spPr>
        <p:txBody>
          <a:bodyPr/>
          <a:lstStyle/>
          <a:p>
            <a:pPr marL="457200" lvl="0" indent="-457200">
              <a:buFont typeface="+mj-lt"/>
              <a:buAutoNum type="arabicPeriod" startAt="13"/>
            </a:pPr>
            <a:r>
              <a:rPr lang="en-US"/>
              <a:t>___________ của bảng là sự kết hợp của các tùy chọn định dạng khác nhau, bao gồm các kết hợp màu xuất phát từ màu chủ đề của bài trình chiếu.</a:t>
            </a:r>
          </a:p>
          <a:p>
            <a:pPr marL="920750" lvl="2" indent="-457200">
              <a:buFont typeface="+mj-lt"/>
              <a:buAutoNum type="alphaLcParenR"/>
            </a:pPr>
            <a:r>
              <a:rPr lang="en-US"/>
              <a:t>Bố cục</a:t>
            </a:r>
          </a:p>
          <a:p>
            <a:pPr marL="920750" lvl="2" indent="-457200">
              <a:buFont typeface="+mj-lt"/>
              <a:buAutoNum type="alphaLcParenR"/>
            </a:pPr>
            <a:r>
              <a:rPr lang="en-US"/>
              <a:t>Sự sắp xếp</a:t>
            </a:r>
          </a:p>
          <a:p>
            <a:pPr marL="920750" lvl="2" indent="-457200">
              <a:buFont typeface="+mj-lt"/>
              <a:buAutoNum type="alphaLcParenR"/>
            </a:pPr>
            <a:r>
              <a:rPr lang="en-US"/>
              <a:t>Form</a:t>
            </a:r>
          </a:p>
          <a:p>
            <a:pPr marL="920750" lvl="2" indent="-457200">
              <a:buFont typeface="+mj-lt"/>
              <a:buAutoNum type="alphaLcParenR"/>
            </a:pPr>
            <a:r>
              <a:rPr lang="en-US"/>
              <a:t>Style (kiểu)</a:t>
            </a:r>
          </a:p>
        </p:txBody>
      </p:sp>
      <p:sp>
        <p:nvSpPr>
          <p:cNvPr id="4" name="Date Placeholder 3">
            <a:extLst>
              <a:ext uri="{FF2B5EF4-FFF2-40B4-BE49-F238E27FC236}">
                <a16:creationId xmlns:a16="http://schemas.microsoft.com/office/drawing/2014/main" id="{30DD7157-1907-4783-A1A1-144C617C5D3D}"/>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069EBF6E-A255-4744-8889-FF9A6E7A720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99FC73F0-1448-4294-B799-45DE8A0F2093}"/>
              </a:ext>
            </a:extLst>
          </p:cNvPr>
          <p:cNvSpPr>
            <a:spLocks noGrp="1"/>
          </p:cNvSpPr>
          <p:nvPr>
            <p:ph type="sldNum" sz="quarter" idx="16"/>
          </p:nvPr>
        </p:nvSpPr>
        <p:spPr/>
        <p:txBody>
          <a:bodyPr/>
          <a:lstStyle/>
          <a:p>
            <a:fld id="{E49F9262-1392-45F9-82B8-E6BAB6B74FE5}" type="slidenum">
              <a:rPr lang="en-US" smtClean="0"/>
              <a:pPr/>
              <a:t>54</a:t>
            </a:fld>
            <a:endParaRPr lang="en-US"/>
          </a:p>
        </p:txBody>
      </p:sp>
    </p:spTree>
    <p:extLst>
      <p:ext uri="{BB962C8B-B14F-4D97-AF65-F5344CB8AC3E}">
        <p14:creationId xmlns:p14="http://schemas.microsoft.com/office/powerpoint/2010/main" val="18587155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5573-E5DE-4A30-964B-97C805544BA4}"/>
              </a:ext>
            </a:extLst>
          </p:cNvPr>
          <p:cNvSpPr>
            <a:spLocks noGrp="1"/>
          </p:cNvSpPr>
          <p:nvPr>
            <p:ph type="title"/>
          </p:nvPr>
        </p:nvSpPr>
        <p:spPr/>
        <p:txBody>
          <a:bodyPr/>
          <a:lstStyle/>
          <a:p>
            <a:r>
              <a:rPr lang="en-US"/>
              <a:t>Bài tập lý thuyết</a:t>
            </a:r>
          </a:p>
        </p:txBody>
      </p:sp>
      <p:sp>
        <p:nvSpPr>
          <p:cNvPr id="10" name="Text Placeholder 9">
            <a:extLst>
              <a:ext uri="{FF2B5EF4-FFF2-40B4-BE49-F238E27FC236}">
                <a16:creationId xmlns:a16="http://schemas.microsoft.com/office/drawing/2014/main" id="{FBED3267-E28B-47E1-ADFB-63D3D1DC888B}"/>
              </a:ext>
            </a:extLst>
          </p:cNvPr>
          <p:cNvSpPr>
            <a:spLocks noGrp="1"/>
          </p:cNvSpPr>
          <p:nvPr>
            <p:ph type="body" sz="quarter" idx="13"/>
          </p:nvPr>
        </p:nvSpPr>
        <p:spPr>
          <a:xfrm>
            <a:off x="457199" y="1123950"/>
            <a:ext cx="8365787" cy="3429000"/>
          </a:xfrm>
        </p:spPr>
        <p:txBody>
          <a:bodyPr/>
          <a:lstStyle/>
          <a:p>
            <a:pPr marL="457200" lvl="0" indent="-457200">
              <a:buFont typeface="+mj-lt"/>
              <a:buAutoNum type="arabicPeriod" startAt="14"/>
            </a:pPr>
            <a:r>
              <a:rPr lang="en-US"/>
              <a:t>Menu nào, trên thẻ Table Tools Design, bao gồm các tùy chọn để đặt color, picture, gradient, texture, hoặc Table Background cho bảng?</a:t>
            </a:r>
          </a:p>
          <a:p>
            <a:pPr marL="920750" lvl="2" indent="-457200">
              <a:buFont typeface="+mj-lt"/>
              <a:buAutoNum type="alphaLcParenR"/>
            </a:pPr>
            <a:r>
              <a:rPr lang="en-US"/>
              <a:t>Effects</a:t>
            </a:r>
          </a:p>
          <a:p>
            <a:pPr marL="920750" lvl="2" indent="-457200">
              <a:buFont typeface="+mj-lt"/>
              <a:buAutoNum type="alphaLcParenR"/>
            </a:pPr>
            <a:r>
              <a:rPr lang="en-US"/>
              <a:t>Borders</a:t>
            </a:r>
          </a:p>
          <a:p>
            <a:pPr marL="920750" lvl="2" indent="-457200">
              <a:buFont typeface="+mj-lt"/>
              <a:buAutoNum type="alphaLcParenR"/>
            </a:pPr>
            <a:r>
              <a:rPr lang="en-US"/>
              <a:t>Table Style</a:t>
            </a:r>
          </a:p>
          <a:p>
            <a:pPr marL="920750" lvl="2" indent="-457200">
              <a:buFont typeface="+mj-lt"/>
              <a:buAutoNum type="alphaLcParenR"/>
            </a:pPr>
            <a:r>
              <a:rPr lang="en-US"/>
              <a:t>Shading</a:t>
            </a:r>
          </a:p>
        </p:txBody>
      </p:sp>
      <p:sp>
        <p:nvSpPr>
          <p:cNvPr id="4" name="Date Placeholder 3">
            <a:extLst>
              <a:ext uri="{FF2B5EF4-FFF2-40B4-BE49-F238E27FC236}">
                <a16:creationId xmlns:a16="http://schemas.microsoft.com/office/drawing/2014/main" id="{30DD7157-1907-4783-A1A1-144C617C5D3D}"/>
              </a:ext>
            </a:extLst>
          </p:cNvPr>
          <p:cNvSpPr>
            <a:spLocks noGrp="1"/>
          </p:cNvSpPr>
          <p:nvPr>
            <p:ph type="dt" sz="half" idx="14"/>
          </p:nvPr>
        </p:nvSpPr>
        <p:spPr/>
        <p:txBody>
          <a:bodyPr/>
          <a:lstStyle/>
          <a:p>
            <a:fld id="{3666938D-6E01-40AE-BE27-E7323976FC9E}" type="datetime1">
              <a:rPr lang="en-US" smtClean="0"/>
              <a:pPr/>
              <a:t>9/14/2019</a:t>
            </a:fld>
            <a:endParaRPr lang="en-US"/>
          </a:p>
        </p:txBody>
      </p:sp>
      <p:sp>
        <p:nvSpPr>
          <p:cNvPr id="5" name="Footer Placeholder 4">
            <a:extLst>
              <a:ext uri="{FF2B5EF4-FFF2-40B4-BE49-F238E27FC236}">
                <a16:creationId xmlns:a16="http://schemas.microsoft.com/office/drawing/2014/main" id="{069EBF6E-A255-4744-8889-FF9A6E7A7205}"/>
              </a:ext>
            </a:extLst>
          </p:cNvPr>
          <p:cNvSpPr>
            <a:spLocks noGrp="1"/>
          </p:cNvSpPr>
          <p:nvPr>
            <p:ph type="ftr" sz="quarter" idx="15"/>
          </p:nvPr>
        </p:nvSpPr>
        <p:spPr/>
        <p:txBody>
          <a:bodyPr/>
          <a:lstStyle/>
          <a:p>
            <a:r>
              <a:rPr lang="en-US"/>
              <a:t>MOS Word 2016 - IIG Vietnam</a:t>
            </a:r>
          </a:p>
        </p:txBody>
      </p:sp>
      <p:sp>
        <p:nvSpPr>
          <p:cNvPr id="6" name="Slide Number Placeholder 5">
            <a:extLst>
              <a:ext uri="{FF2B5EF4-FFF2-40B4-BE49-F238E27FC236}">
                <a16:creationId xmlns:a16="http://schemas.microsoft.com/office/drawing/2014/main" id="{99FC73F0-1448-4294-B799-45DE8A0F2093}"/>
              </a:ext>
            </a:extLst>
          </p:cNvPr>
          <p:cNvSpPr>
            <a:spLocks noGrp="1"/>
          </p:cNvSpPr>
          <p:nvPr>
            <p:ph type="sldNum" sz="quarter" idx="16"/>
          </p:nvPr>
        </p:nvSpPr>
        <p:spPr/>
        <p:txBody>
          <a:bodyPr/>
          <a:lstStyle/>
          <a:p>
            <a:fld id="{E49F9262-1392-45F9-82B8-E6BAB6B74FE5}" type="slidenum">
              <a:rPr lang="en-US" smtClean="0"/>
              <a:pPr/>
              <a:t>55</a:t>
            </a:fld>
            <a:endParaRPr lang="en-US"/>
          </a:p>
        </p:txBody>
      </p:sp>
    </p:spTree>
    <p:extLst>
      <p:ext uri="{BB962C8B-B14F-4D97-AF65-F5344CB8AC3E}">
        <p14:creationId xmlns:p14="http://schemas.microsoft.com/office/powerpoint/2010/main" val="41111382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xEl>
                                              <p:pRg st="1" end="1"/>
                                            </p:txEl>
                                          </p:spTgt>
                                        </p:tgtEl>
                                        <p:attrNameLst>
                                          <p:attrName>ppt_w</p:attrName>
                                        </p:attrNameLst>
                                      </p:cBhvr>
                                      <p:tavLst>
                                        <p:tav tm="0">
                                          <p:val>
                                            <p:strVal val="ppt_w"/>
                                          </p:val>
                                        </p:tav>
                                        <p:tav tm="100000">
                                          <p:val>
                                            <p:fltVal val="0"/>
                                          </p:val>
                                        </p:tav>
                                      </p:tavLst>
                                    </p:anim>
                                    <p:anim calcmode="lin" valueType="num">
                                      <p:cBhvr>
                                        <p:cTn id="7" dur="1000"/>
                                        <p:tgtEl>
                                          <p:spTgt spid="10">
                                            <p:txEl>
                                              <p:pRg st="1" end="1"/>
                                            </p:txEl>
                                          </p:spTgt>
                                        </p:tgtEl>
                                        <p:attrNameLst>
                                          <p:attrName>ppt_h</p:attrName>
                                        </p:attrNameLst>
                                      </p:cBhvr>
                                      <p:tavLst>
                                        <p:tav tm="0">
                                          <p:val>
                                            <p:strVal val="ppt_h"/>
                                          </p:val>
                                        </p:tav>
                                        <p:tav tm="100000">
                                          <p:val>
                                            <p:fltVal val="0"/>
                                          </p:val>
                                        </p:tav>
                                      </p:tavLst>
                                    </p:anim>
                                    <p:anim calcmode="lin" valueType="num">
                                      <p:cBhvr>
                                        <p:cTn id="8"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10">
                                            <p:txEl>
                                              <p:pRg st="1" end="1"/>
                                            </p:txEl>
                                          </p:spTgt>
                                        </p:tgtEl>
                                      </p:cBhvr>
                                    </p:animEffect>
                                    <p:set>
                                      <p:cBhvr>
                                        <p:cTn id="10" dur="1" fill="hold">
                                          <p:stCondLst>
                                            <p:cond delay="999"/>
                                          </p:stCondLst>
                                        </p:cTn>
                                        <p:tgtEl>
                                          <p:spTgt spid="10">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xEl>
                                              <p:pRg st="2" end="2"/>
                                            </p:txEl>
                                          </p:spTgt>
                                        </p:tgtEl>
                                        <p:attrNameLst>
                                          <p:attrName>ppt_w</p:attrName>
                                        </p:attrNameLst>
                                      </p:cBhvr>
                                      <p:tavLst>
                                        <p:tav tm="0">
                                          <p:val>
                                            <p:strVal val="ppt_w"/>
                                          </p:val>
                                        </p:tav>
                                        <p:tav tm="100000">
                                          <p:val>
                                            <p:fltVal val="0"/>
                                          </p:val>
                                        </p:tav>
                                      </p:tavLst>
                                    </p:anim>
                                    <p:anim calcmode="lin" valueType="num">
                                      <p:cBhvr>
                                        <p:cTn id="13" dur="1000"/>
                                        <p:tgtEl>
                                          <p:spTgt spid="10">
                                            <p:txEl>
                                              <p:pRg st="2" end="2"/>
                                            </p:txEl>
                                          </p:spTgt>
                                        </p:tgtEl>
                                        <p:attrNameLst>
                                          <p:attrName>ppt_h</p:attrName>
                                        </p:attrNameLst>
                                      </p:cBhvr>
                                      <p:tavLst>
                                        <p:tav tm="0">
                                          <p:val>
                                            <p:strVal val="ppt_h"/>
                                          </p:val>
                                        </p:tav>
                                        <p:tav tm="100000">
                                          <p:val>
                                            <p:fltVal val="0"/>
                                          </p:val>
                                        </p:tav>
                                      </p:tavLst>
                                    </p:anim>
                                    <p:anim calcmode="lin" valueType="num">
                                      <p:cBhvr>
                                        <p:cTn id="14"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10">
                                            <p:txEl>
                                              <p:pRg st="2" end="2"/>
                                            </p:txEl>
                                          </p:spTgt>
                                        </p:tgtEl>
                                      </p:cBhvr>
                                    </p:animEffect>
                                    <p:set>
                                      <p:cBhvr>
                                        <p:cTn id="16" dur="1" fill="hold">
                                          <p:stCondLst>
                                            <p:cond delay="999"/>
                                          </p:stCondLst>
                                        </p:cTn>
                                        <p:tgtEl>
                                          <p:spTgt spid="10">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
                                            <p:txEl>
                                              <p:pRg st="3" end="3"/>
                                            </p:txEl>
                                          </p:spTgt>
                                        </p:tgtEl>
                                        <p:attrNameLst>
                                          <p:attrName>ppt_w</p:attrName>
                                        </p:attrNameLst>
                                      </p:cBhvr>
                                      <p:tavLst>
                                        <p:tav tm="0">
                                          <p:val>
                                            <p:strVal val="ppt_w"/>
                                          </p:val>
                                        </p:tav>
                                        <p:tav tm="100000">
                                          <p:val>
                                            <p:fltVal val="0"/>
                                          </p:val>
                                        </p:tav>
                                      </p:tavLst>
                                    </p:anim>
                                    <p:anim calcmode="lin" valueType="num">
                                      <p:cBhvr>
                                        <p:cTn id="19" dur="1000"/>
                                        <p:tgtEl>
                                          <p:spTgt spid="10">
                                            <p:txEl>
                                              <p:pRg st="3" end="3"/>
                                            </p:txEl>
                                          </p:spTgt>
                                        </p:tgtEl>
                                        <p:attrNameLst>
                                          <p:attrName>ppt_h</p:attrName>
                                        </p:attrNameLst>
                                      </p:cBhvr>
                                      <p:tavLst>
                                        <p:tav tm="0">
                                          <p:val>
                                            <p:strVal val="ppt_h"/>
                                          </p:val>
                                        </p:tav>
                                        <p:tav tm="100000">
                                          <p:val>
                                            <p:fltVal val="0"/>
                                          </p:val>
                                        </p:tav>
                                      </p:tavLst>
                                    </p:anim>
                                    <p:anim calcmode="lin" valueType="num">
                                      <p:cBhvr>
                                        <p:cTn id="20"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10">
                                            <p:txEl>
                                              <p:pRg st="3" end="3"/>
                                            </p:txEl>
                                          </p:spTgt>
                                        </p:tgtEl>
                                      </p:cBhvr>
                                    </p:animEffect>
                                    <p:set>
                                      <p:cBhvr>
                                        <p:cTn id="22"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Chèn đồ thị vào slide</a:t>
            </a:r>
            <a:endParaRPr lang="en-US" dirty="0"/>
          </a:p>
        </p:txBody>
      </p:sp>
      <p:sp>
        <p:nvSpPr>
          <p:cNvPr id="3" name="Content Placeholder 2"/>
          <p:cNvSpPr>
            <a:spLocks noGrp="1"/>
          </p:cNvSpPr>
          <p:nvPr>
            <p:ph type="body" sz="quarter" idx="13"/>
          </p:nvPr>
        </p:nvSpPr>
        <p:spPr>
          <a:xfrm>
            <a:off x="263838" y="945931"/>
            <a:ext cx="8616324" cy="3669359"/>
          </a:xfrm>
        </p:spPr>
        <p:txBody>
          <a:bodyPr/>
          <a:lstStyle/>
          <a:p>
            <a:pPr>
              <a:buFont typeface="Wingdings" panose="05000000000000000000" pitchFamily="2" charset="2"/>
              <a:buChar char="v"/>
            </a:pPr>
            <a:r>
              <a:rPr lang="en-US"/>
              <a:t>Khi tạo đồ thị, bạn có thể chọn loại biểu đồ, bố cục và định dạng.</a:t>
            </a:r>
          </a:p>
          <a:p>
            <a:pPr>
              <a:buFont typeface="Wingdings" panose="05000000000000000000" pitchFamily="2" charset="2"/>
              <a:buChar char="v"/>
            </a:pPr>
            <a:endParaRPr lang="en-US"/>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6</a:t>
            </a:fld>
            <a:endParaRPr lang="en-US"/>
          </a:p>
        </p:txBody>
      </p:sp>
      <p:pic>
        <p:nvPicPr>
          <p:cNvPr id="10" name="Picture 9">
            <a:extLst>
              <a:ext uri="{FF2B5EF4-FFF2-40B4-BE49-F238E27FC236}">
                <a16:creationId xmlns:a16="http://schemas.microsoft.com/office/drawing/2014/main" id="{8ADAEB0D-963C-400B-97CA-EE1767EFFAB1}"/>
              </a:ext>
            </a:extLst>
          </p:cNvPr>
          <p:cNvPicPr/>
          <p:nvPr/>
        </p:nvPicPr>
        <p:blipFill>
          <a:blip r:embed="rId3"/>
          <a:stretch>
            <a:fillRect/>
          </a:stretch>
        </p:blipFill>
        <p:spPr>
          <a:xfrm>
            <a:off x="304163" y="1783804"/>
            <a:ext cx="2656064" cy="1575892"/>
          </a:xfrm>
          <a:prstGeom prst="rect">
            <a:avLst/>
          </a:prstGeom>
        </p:spPr>
      </p:pic>
      <p:pic>
        <p:nvPicPr>
          <p:cNvPr id="11" name="Picture 10">
            <a:extLst>
              <a:ext uri="{FF2B5EF4-FFF2-40B4-BE49-F238E27FC236}">
                <a16:creationId xmlns:a16="http://schemas.microsoft.com/office/drawing/2014/main" id="{987A5765-AD89-49C4-9CA4-67E74B141399}"/>
              </a:ext>
            </a:extLst>
          </p:cNvPr>
          <p:cNvPicPr/>
          <p:nvPr/>
        </p:nvPicPr>
        <p:blipFill>
          <a:blip r:embed="rId4"/>
          <a:stretch>
            <a:fillRect/>
          </a:stretch>
        </p:blipFill>
        <p:spPr>
          <a:xfrm>
            <a:off x="3265695" y="1783804"/>
            <a:ext cx="1435125" cy="922317"/>
          </a:xfrm>
          <a:prstGeom prst="rect">
            <a:avLst/>
          </a:prstGeom>
        </p:spPr>
      </p:pic>
      <p:pic>
        <p:nvPicPr>
          <p:cNvPr id="12" name="Picture 11">
            <a:extLst>
              <a:ext uri="{FF2B5EF4-FFF2-40B4-BE49-F238E27FC236}">
                <a16:creationId xmlns:a16="http://schemas.microsoft.com/office/drawing/2014/main" id="{1DEF5F66-A03D-4E98-90C6-8D7F972F36C9}"/>
              </a:ext>
            </a:extLst>
          </p:cNvPr>
          <p:cNvPicPr/>
          <p:nvPr/>
        </p:nvPicPr>
        <p:blipFill>
          <a:blip r:embed="rId5"/>
          <a:stretch>
            <a:fillRect/>
          </a:stretch>
        </p:blipFill>
        <p:spPr bwMode="auto">
          <a:xfrm>
            <a:off x="5452317" y="1547670"/>
            <a:ext cx="3691683" cy="3494231"/>
          </a:xfrm>
          <a:prstGeom prst="rect">
            <a:avLst/>
          </a:prstGeom>
          <a:noFill/>
          <a:ln>
            <a:noFill/>
          </a:ln>
        </p:spPr>
      </p:pic>
    </p:spTree>
    <p:extLst>
      <p:ext uri="{BB962C8B-B14F-4D97-AF65-F5344CB8AC3E}">
        <p14:creationId xmlns:p14="http://schemas.microsoft.com/office/powerpoint/2010/main" val="28602293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Chèn đồ thị vào slide</a:t>
            </a:r>
            <a:endParaRPr lang="en-US" dirty="0"/>
          </a:p>
        </p:txBody>
      </p:sp>
      <p:sp>
        <p:nvSpPr>
          <p:cNvPr id="3" name="Content Placeholder 2"/>
          <p:cNvSpPr>
            <a:spLocks noGrp="1"/>
          </p:cNvSpPr>
          <p:nvPr>
            <p:ph type="body" sz="quarter" idx="13"/>
          </p:nvPr>
        </p:nvSpPr>
        <p:spPr>
          <a:xfrm>
            <a:off x="27355" y="945931"/>
            <a:ext cx="5695527" cy="3669359"/>
          </a:xfrm>
        </p:spPr>
        <p:txBody>
          <a:bodyPr/>
          <a:lstStyle/>
          <a:p>
            <a:r>
              <a:rPr lang="en-US"/>
              <a:t>Hầu hết các loại đồ thị có sẵn ở cả định dạng 2-D và 3-D. </a:t>
            </a:r>
          </a:p>
          <a:p>
            <a:r>
              <a:rPr lang="en-US"/>
              <a:t>PowerPoint cung cấp chế độ xem trước khi bạn nhấp vào một loại đồ thị nào trong hộp thoại. </a:t>
            </a:r>
          </a:p>
          <a:p>
            <a:r>
              <a:rPr lang="en-US"/>
              <a:t>PowerPoint cung cấp 16 loại đồ thị; 4 loại thường được sử dụng nhất được mô tả trong bảng bên. </a:t>
            </a:r>
          </a:p>
          <a:p>
            <a:r>
              <a:rPr lang="en-US"/>
              <a:t>Mỗi loại đồ thị có thể có nhiều kiểu phụ.</a:t>
            </a:r>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7</a:t>
            </a:fld>
            <a:endParaRPr lang="en-US"/>
          </a:p>
        </p:txBody>
      </p:sp>
      <p:graphicFrame>
        <p:nvGraphicFramePr>
          <p:cNvPr id="13" name="Table 12">
            <a:extLst>
              <a:ext uri="{FF2B5EF4-FFF2-40B4-BE49-F238E27FC236}">
                <a16:creationId xmlns:a16="http://schemas.microsoft.com/office/drawing/2014/main" id="{5342C15D-C4EF-4009-866C-97721F7BF29E}"/>
              </a:ext>
            </a:extLst>
          </p:cNvPr>
          <p:cNvGraphicFramePr>
            <a:graphicFrameLocks noGrp="1"/>
          </p:cNvGraphicFramePr>
          <p:nvPr>
            <p:extLst>
              <p:ext uri="{D42A27DB-BD31-4B8C-83A1-F6EECF244321}">
                <p14:modId xmlns:p14="http://schemas.microsoft.com/office/powerpoint/2010/main" val="3680071321"/>
              </p:ext>
            </p:extLst>
          </p:nvPr>
        </p:nvGraphicFramePr>
        <p:xfrm>
          <a:off x="5722882" y="552450"/>
          <a:ext cx="3393763" cy="4157380"/>
        </p:xfrm>
        <a:graphic>
          <a:graphicData uri="http://schemas.openxmlformats.org/drawingml/2006/table">
            <a:tbl>
              <a:tblPr firstCol="1" bandRow="1">
                <a:tableStyleId>{5C22544A-7EE6-4342-B048-85BDC9FD1C3A}</a:tableStyleId>
              </a:tblPr>
              <a:tblGrid>
                <a:gridCol w="828892">
                  <a:extLst>
                    <a:ext uri="{9D8B030D-6E8A-4147-A177-3AD203B41FA5}">
                      <a16:colId xmlns:a16="http://schemas.microsoft.com/office/drawing/2014/main" val="1563103188"/>
                    </a:ext>
                  </a:extLst>
                </a:gridCol>
                <a:gridCol w="2564871">
                  <a:extLst>
                    <a:ext uri="{9D8B030D-6E8A-4147-A177-3AD203B41FA5}">
                      <a16:colId xmlns:a16="http://schemas.microsoft.com/office/drawing/2014/main" val="1898381047"/>
                    </a:ext>
                  </a:extLst>
                </a:gridCol>
              </a:tblGrid>
              <a:tr h="1173591">
                <a:tc>
                  <a:txBody>
                    <a:bodyPr/>
                    <a:lstStyle/>
                    <a:p>
                      <a:pPr marL="0" lvl="0" indent="0" algn="l">
                        <a:lnSpc>
                          <a:spcPct val="107000"/>
                        </a:lnSpc>
                        <a:spcBef>
                          <a:spcPts val="600"/>
                        </a:spcBef>
                        <a:spcAft>
                          <a:spcPts val="600"/>
                        </a:spcAft>
                        <a:buFont typeface="Wingdings" panose="05000000000000000000" pitchFamily="2" charset="2"/>
                        <a:buNone/>
                      </a:pPr>
                      <a:r>
                        <a:rPr lang="en-CA" sz="1600">
                          <a:effectLst/>
                        </a:rPr>
                        <a:t>Column</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tc>
                  <a:txBody>
                    <a:bodyPr/>
                    <a:lstStyle/>
                    <a:p>
                      <a:pPr marL="0" lvl="0" indent="0">
                        <a:lnSpc>
                          <a:spcPct val="107000"/>
                        </a:lnSpc>
                        <a:spcBef>
                          <a:spcPts val="600"/>
                        </a:spcBef>
                        <a:spcAft>
                          <a:spcPts val="600"/>
                        </a:spcAft>
                        <a:buFont typeface="Wingdings" panose="05000000000000000000" pitchFamily="2" charset="2"/>
                        <a:buNone/>
                      </a:pPr>
                      <a:r>
                        <a:rPr lang="en-CA" sz="1600">
                          <a:effectLst/>
                        </a:rPr>
                        <a:t>So sánh các giá trị theo thời gian hoặc các nhóm giá trị. Các hình dạng cột có thể là hình chữ nhật, hình trụ, hình nón hoặc hình kim tự tháp. Hình th</a:t>
                      </a:r>
                      <a:r>
                        <a:rPr lang="en-US" sz="1600">
                          <a:effectLst/>
                        </a:rPr>
                        <a:t>ức trình bày dọc</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extLst>
                  <a:ext uri="{0D108BD9-81ED-4DB2-BD59-A6C34878D82A}">
                    <a16:rowId xmlns:a16="http://schemas.microsoft.com/office/drawing/2014/main" val="3486656138"/>
                  </a:ext>
                </a:extLst>
              </a:tr>
              <a:tr h="399084">
                <a:tc>
                  <a:txBody>
                    <a:bodyPr/>
                    <a:lstStyle/>
                    <a:p>
                      <a:pPr marL="0" lvl="0" indent="0" algn="l">
                        <a:lnSpc>
                          <a:spcPct val="107000"/>
                        </a:lnSpc>
                        <a:spcBef>
                          <a:spcPts val="600"/>
                        </a:spcBef>
                        <a:spcAft>
                          <a:spcPts val="600"/>
                        </a:spcAft>
                        <a:buFont typeface="Wingdings" panose="05000000000000000000" pitchFamily="2" charset="2"/>
                        <a:buNone/>
                      </a:pPr>
                      <a:r>
                        <a:rPr lang="en-CA" sz="1600">
                          <a:effectLst/>
                        </a:rPr>
                        <a:t>Line</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tc>
                  <a:txBody>
                    <a:bodyPr/>
                    <a:lstStyle/>
                    <a:p>
                      <a:pPr marL="0" lvl="0" indent="0" algn="l">
                        <a:lnSpc>
                          <a:spcPct val="107000"/>
                        </a:lnSpc>
                        <a:spcBef>
                          <a:spcPts val="600"/>
                        </a:spcBef>
                        <a:spcAft>
                          <a:spcPts val="600"/>
                        </a:spcAft>
                        <a:buFont typeface="Wingdings" panose="05000000000000000000" pitchFamily="2" charset="2"/>
                        <a:buNone/>
                      </a:pPr>
                      <a:r>
                        <a:rPr lang="en-CA" sz="1600">
                          <a:effectLst/>
                        </a:rPr>
                        <a:t>So sánh xu hướng liên tục.</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extLst>
                  <a:ext uri="{0D108BD9-81ED-4DB2-BD59-A6C34878D82A}">
                    <a16:rowId xmlns:a16="http://schemas.microsoft.com/office/drawing/2014/main" val="3337837703"/>
                  </a:ext>
                </a:extLst>
              </a:tr>
              <a:tr h="771351">
                <a:tc>
                  <a:txBody>
                    <a:bodyPr/>
                    <a:lstStyle/>
                    <a:p>
                      <a:pPr marL="0" lvl="0" indent="0" algn="l">
                        <a:lnSpc>
                          <a:spcPct val="107000"/>
                        </a:lnSpc>
                        <a:spcBef>
                          <a:spcPts val="600"/>
                        </a:spcBef>
                        <a:spcAft>
                          <a:spcPts val="600"/>
                        </a:spcAft>
                        <a:buFont typeface="Wingdings" panose="05000000000000000000" pitchFamily="2" charset="2"/>
                        <a:buNone/>
                      </a:pPr>
                      <a:r>
                        <a:rPr lang="en-CA" sz="1600">
                          <a:effectLst/>
                        </a:rPr>
                        <a:t>Pie</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tc>
                  <a:txBody>
                    <a:bodyPr/>
                    <a:lstStyle/>
                    <a:p>
                      <a:pPr marL="0" lvl="0" indent="0" algn="l">
                        <a:lnSpc>
                          <a:spcPct val="107000"/>
                        </a:lnSpc>
                        <a:spcBef>
                          <a:spcPts val="600"/>
                        </a:spcBef>
                        <a:spcAft>
                          <a:spcPts val="600"/>
                        </a:spcAft>
                        <a:buFont typeface="Wingdings" panose="05000000000000000000" pitchFamily="2" charset="2"/>
                        <a:buNone/>
                      </a:pPr>
                      <a:r>
                        <a:rPr lang="en-CA" sz="1600">
                          <a:effectLst/>
                        </a:rPr>
                        <a:t>So sánh nhóm dữ liệu dựa trên tổng thể. Đồ thị hình tròn bao gồm đồ thị kiểu bánh.</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extLst>
                  <a:ext uri="{0D108BD9-81ED-4DB2-BD59-A6C34878D82A}">
                    <a16:rowId xmlns:a16="http://schemas.microsoft.com/office/drawing/2014/main" val="2194383243"/>
                  </a:ext>
                </a:extLst>
              </a:tr>
              <a:tr h="1173591">
                <a:tc>
                  <a:txBody>
                    <a:bodyPr/>
                    <a:lstStyle/>
                    <a:p>
                      <a:pPr marL="0" lvl="0" indent="0" algn="l">
                        <a:lnSpc>
                          <a:spcPct val="107000"/>
                        </a:lnSpc>
                        <a:spcBef>
                          <a:spcPts val="600"/>
                        </a:spcBef>
                        <a:spcAft>
                          <a:spcPts val="600"/>
                        </a:spcAft>
                        <a:buFont typeface="Wingdings" panose="05000000000000000000" pitchFamily="2" charset="2"/>
                        <a:buNone/>
                      </a:pPr>
                      <a:r>
                        <a:rPr lang="en-CA" sz="1600">
                          <a:effectLst/>
                        </a:rPr>
                        <a:t>Bar</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tc>
                  <a:txBody>
                    <a:bodyPr/>
                    <a:lstStyle/>
                    <a:p>
                      <a:pPr marL="0" lvl="0" indent="0">
                        <a:lnSpc>
                          <a:spcPct val="107000"/>
                        </a:lnSpc>
                        <a:spcBef>
                          <a:spcPts val="600"/>
                        </a:spcBef>
                        <a:spcAft>
                          <a:spcPts val="600"/>
                        </a:spcAft>
                        <a:buFont typeface="Wingdings" panose="05000000000000000000" pitchFamily="2" charset="2"/>
                        <a:buNone/>
                      </a:pPr>
                      <a:r>
                        <a:rPr lang="en-CA" sz="1600">
                          <a:effectLst/>
                        </a:rPr>
                        <a:t>So sánh các giá trị theo thời gian hoặc so sánh các nhóm giá trị dưới hình thức trình bày thanh ngang</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38100" marR="76200" marT="0" marB="0" anchor="ctr"/>
                </a:tc>
                <a:extLst>
                  <a:ext uri="{0D108BD9-81ED-4DB2-BD59-A6C34878D82A}">
                    <a16:rowId xmlns:a16="http://schemas.microsoft.com/office/drawing/2014/main" val="2506264347"/>
                  </a:ext>
                </a:extLst>
              </a:tr>
            </a:tbl>
          </a:graphicData>
        </a:graphic>
      </p:graphicFrame>
    </p:spTree>
    <p:extLst>
      <p:ext uri="{BB962C8B-B14F-4D97-AF65-F5344CB8AC3E}">
        <p14:creationId xmlns:p14="http://schemas.microsoft.com/office/powerpoint/2010/main" val="34478548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Chèn đồ thị vào slide</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8</a:t>
            </a:fld>
            <a:endParaRPr lang="en-US"/>
          </a:p>
        </p:txBody>
      </p:sp>
      <p:sp>
        <p:nvSpPr>
          <p:cNvPr id="4" name="Text Placeholder 3">
            <a:extLst>
              <a:ext uri="{FF2B5EF4-FFF2-40B4-BE49-F238E27FC236}">
                <a16:creationId xmlns:a16="http://schemas.microsoft.com/office/drawing/2014/main" id="{F05CE848-207F-4D0C-8629-D35729CBFFDD}"/>
              </a:ext>
            </a:extLst>
          </p:cNvPr>
          <p:cNvSpPr>
            <a:spLocks noGrp="1"/>
          </p:cNvSpPr>
          <p:nvPr>
            <p:ph type="body" sz="quarter" idx="13"/>
          </p:nvPr>
        </p:nvSpPr>
        <p:spPr>
          <a:xfrm>
            <a:off x="4813125" y="2671419"/>
            <a:ext cx="4130487" cy="2095846"/>
          </a:xfrm>
        </p:spPr>
        <p:txBody>
          <a:bodyPr/>
          <a:lstStyle/>
          <a:p>
            <a:pPr marL="0" indent="0">
              <a:buNone/>
            </a:pPr>
            <a:r>
              <a:rPr lang="en-US"/>
              <a:t>Bên phải đồ thị sẽ có các nút công cụ xuất hiện bao gồm </a:t>
            </a:r>
          </a:p>
          <a:p>
            <a:r>
              <a:rPr lang="en-US"/>
              <a:t>Chart Elements</a:t>
            </a:r>
          </a:p>
          <a:p>
            <a:r>
              <a:rPr lang="en-US"/>
              <a:t>Chart Styles</a:t>
            </a:r>
          </a:p>
          <a:p>
            <a:r>
              <a:rPr lang="en-US"/>
              <a:t>Chart Filters. </a:t>
            </a:r>
          </a:p>
        </p:txBody>
      </p:sp>
      <p:pic>
        <p:nvPicPr>
          <p:cNvPr id="10" name="Picture 9">
            <a:extLst>
              <a:ext uri="{FF2B5EF4-FFF2-40B4-BE49-F238E27FC236}">
                <a16:creationId xmlns:a16="http://schemas.microsoft.com/office/drawing/2014/main" id="{6528C40E-A7AD-49EC-9624-4200FFFB1DDA}"/>
              </a:ext>
            </a:extLst>
          </p:cNvPr>
          <p:cNvPicPr/>
          <p:nvPr/>
        </p:nvPicPr>
        <p:blipFill>
          <a:blip r:embed="rId3"/>
          <a:stretch>
            <a:fillRect/>
          </a:stretch>
        </p:blipFill>
        <p:spPr>
          <a:xfrm>
            <a:off x="200388" y="1125688"/>
            <a:ext cx="3851350" cy="2300474"/>
          </a:xfrm>
          <a:prstGeom prst="rect">
            <a:avLst/>
          </a:prstGeom>
        </p:spPr>
      </p:pic>
      <p:pic>
        <p:nvPicPr>
          <p:cNvPr id="11" name="Picture 10">
            <a:extLst>
              <a:ext uri="{FF2B5EF4-FFF2-40B4-BE49-F238E27FC236}">
                <a16:creationId xmlns:a16="http://schemas.microsoft.com/office/drawing/2014/main" id="{EA2BAA3C-2CA0-4841-8589-98812ABB0F1B}"/>
              </a:ext>
            </a:extLst>
          </p:cNvPr>
          <p:cNvPicPr/>
          <p:nvPr/>
        </p:nvPicPr>
        <p:blipFill>
          <a:blip r:embed="rId4"/>
          <a:stretch>
            <a:fillRect/>
          </a:stretch>
        </p:blipFill>
        <p:spPr>
          <a:xfrm>
            <a:off x="4171315" y="1123949"/>
            <a:ext cx="4772297" cy="1453635"/>
          </a:xfrm>
          <a:prstGeom prst="rect">
            <a:avLst/>
          </a:prstGeom>
        </p:spPr>
      </p:pic>
      <p:pic>
        <p:nvPicPr>
          <p:cNvPr id="12" name="Picture 11">
            <a:extLst>
              <a:ext uri="{FF2B5EF4-FFF2-40B4-BE49-F238E27FC236}">
                <a16:creationId xmlns:a16="http://schemas.microsoft.com/office/drawing/2014/main" id="{CE3F769B-1E8D-46B4-BF43-A1CAB3B849E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221562" y="3426162"/>
            <a:ext cx="433886" cy="1341101"/>
          </a:xfrm>
          <a:prstGeom prst="rect">
            <a:avLst/>
          </a:prstGeom>
          <a:noFill/>
          <a:ln>
            <a:noFill/>
          </a:ln>
        </p:spPr>
      </p:pic>
      <p:pic>
        <p:nvPicPr>
          <p:cNvPr id="15" name="Picture 14">
            <a:extLst>
              <a:ext uri="{FF2B5EF4-FFF2-40B4-BE49-F238E27FC236}">
                <a16:creationId xmlns:a16="http://schemas.microsoft.com/office/drawing/2014/main" id="{51FA8867-8A4C-4CFD-869E-F028DC157130}"/>
              </a:ext>
            </a:extLst>
          </p:cNvPr>
          <p:cNvPicPr>
            <a:picLocks noChangeAspect="1"/>
          </p:cNvPicPr>
          <p:nvPr/>
        </p:nvPicPr>
        <p:blipFill rotWithShape="1">
          <a:blip r:embed="rId6"/>
          <a:srcRect l="47810" r="11552" b="78162"/>
          <a:stretch/>
        </p:blipFill>
        <p:spPr>
          <a:xfrm>
            <a:off x="200388" y="3511967"/>
            <a:ext cx="3870908" cy="1169492"/>
          </a:xfrm>
          <a:prstGeom prst="rect">
            <a:avLst/>
          </a:prstGeom>
        </p:spPr>
      </p:pic>
    </p:spTree>
    <p:extLst>
      <p:ext uri="{BB962C8B-B14F-4D97-AF65-F5344CB8AC3E}">
        <p14:creationId xmlns:p14="http://schemas.microsoft.com/office/powerpoint/2010/main" val="29986167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Chèn đồ thị vào slide</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9</a:t>
            </a:fld>
            <a:endParaRPr lang="en-US"/>
          </a:p>
        </p:txBody>
      </p:sp>
      <p:sp>
        <p:nvSpPr>
          <p:cNvPr id="4" name="Text Placeholder 3">
            <a:extLst>
              <a:ext uri="{FF2B5EF4-FFF2-40B4-BE49-F238E27FC236}">
                <a16:creationId xmlns:a16="http://schemas.microsoft.com/office/drawing/2014/main" id="{F05CE848-207F-4D0C-8629-D35729CBFFDD}"/>
              </a:ext>
            </a:extLst>
          </p:cNvPr>
          <p:cNvSpPr>
            <a:spLocks noGrp="1"/>
          </p:cNvSpPr>
          <p:nvPr>
            <p:ph type="body" sz="quarter" idx="13"/>
          </p:nvPr>
        </p:nvSpPr>
        <p:spPr>
          <a:xfrm>
            <a:off x="283779" y="984509"/>
            <a:ext cx="8403021" cy="970415"/>
          </a:xfrm>
        </p:spPr>
        <p:txBody>
          <a:bodyPr/>
          <a:lstStyle/>
          <a:p>
            <a:r>
              <a:rPr lang="en-US"/>
              <a:t>Khi đồ thị trên slide được chọn, trên thanh công cụ sẽ xuất hiện Chart Tools với các thẻ Design và Format</a:t>
            </a:r>
          </a:p>
        </p:txBody>
      </p:sp>
      <p:pic>
        <p:nvPicPr>
          <p:cNvPr id="14" name="Picture 13">
            <a:extLst>
              <a:ext uri="{FF2B5EF4-FFF2-40B4-BE49-F238E27FC236}">
                <a16:creationId xmlns:a16="http://schemas.microsoft.com/office/drawing/2014/main" id="{736E4AC0-73E6-4AEE-A20E-D50DAF39C80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1618" y="1954923"/>
            <a:ext cx="7934465" cy="1097602"/>
          </a:xfrm>
          <a:prstGeom prst="rect">
            <a:avLst/>
          </a:prstGeom>
          <a:noFill/>
          <a:ln>
            <a:noFill/>
          </a:ln>
        </p:spPr>
      </p:pic>
      <p:pic>
        <p:nvPicPr>
          <p:cNvPr id="16" name="Picture 15">
            <a:extLst>
              <a:ext uri="{FF2B5EF4-FFF2-40B4-BE49-F238E27FC236}">
                <a16:creationId xmlns:a16="http://schemas.microsoft.com/office/drawing/2014/main" id="{3D6D8009-5F0E-4ED5-BFAB-CDA02827787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31618" y="3260722"/>
            <a:ext cx="7934599" cy="1097601"/>
          </a:xfrm>
          <a:prstGeom prst="rect">
            <a:avLst/>
          </a:prstGeom>
          <a:noFill/>
          <a:ln>
            <a:noFill/>
          </a:ln>
        </p:spPr>
      </p:pic>
    </p:spTree>
    <p:extLst>
      <p:ext uri="{BB962C8B-B14F-4D97-AF65-F5344CB8AC3E}">
        <p14:creationId xmlns:p14="http://schemas.microsoft.com/office/powerpoint/2010/main" val="37535105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MOS 2016 The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a:defPPr>
      </a:lstStyle>
    </a:txDef>
  </a:objectDefaults>
  <a:extraClrSchemeLst/>
  <a:extLst>
    <a:ext uri="{05A4C25C-085E-4340-85A3-A5531E510DB2}">
      <thm15:themeFamily xmlns:thm15="http://schemas.microsoft.com/office/thememl/2012/main" name="MOS 2016 Theme 2" id="{5D7ABDA7-634A-406B-B579-B13DE41CA637}" vid="{B7793633-4812-49CC-9B1B-65A38DD143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MOS 2016 Theme 2</Template>
  <TotalTime>2872</TotalTime>
  <Words>6957</Words>
  <Application>Microsoft Office PowerPoint</Application>
  <PresentationFormat>On-screen Show (16:9)</PresentationFormat>
  <Paragraphs>683</Paragraphs>
  <Slides>55</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Courier New</vt:lpstr>
      <vt:lpstr>Myriad Pro</vt:lpstr>
      <vt:lpstr>Times New Roman</vt:lpstr>
      <vt:lpstr>Wingdings</vt:lpstr>
      <vt:lpstr>MOS 2016 Theme 2</vt:lpstr>
      <vt:lpstr>MOS POWERPOINT 2016 Bài 4: ĐỒ THỊ VÀ BẢNG</vt:lpstr>
      <vt:lpstr>Hướng dẫn sử dụng</vt:lpstr>
      <vt:lpstr>Chèn đồ thị</vt:lpstr>
      <vt:lpstr>Chèn đồ thị</vt:lpstr>
      <vt:lpstr>Chèn đồ thị</vt:lpstr>
      <vt:lpstr>Chèn đồ thị vào slide</vt:lpstr>
      <vt:lpstr>Chèn đồ thị vào slide</vt:lpstr>
      <vt:lpstr>Chèn đồ thị vào slide</vt:lpstr>
      <vt:lpstr>Chèn đồ thị vào slide</vt:lpstr>
      <vt:lpstr>Thay đổi kiểu đồ thị</vt:lpstr>
      <vt:lpstr>Chọn, điều chỉnh dữ liệu của đồ thị</vt:lpstr>
      <vt:lpstr>Layout và Style của đồ thị</vt:lpstr>
      <vt:lpstr>Các thành phần của đồ thị</vt:lpstr>
      <vt:lpstr>Các thành phần của đồ thị</vt:lpstr>
      <vt:lpstr>Các thành phần của đồ thị 2D</vt:lpstr>
      <vt:lpstr>Các thành phần của đồ thị 3D</vt:lpstr>
      <vt:lpstr>Chọn các thành phần của đồ thị</vt:lpstr>
      <vt:lpstr>Định dạng các thành phần của đồ thị</vt:lpstr>
      <vt:lpstr>Kích thước và vị trí các thành phần của đồ thị</vt:lpstr>
      <vt:lpstr>Thêm thành phần vào đồ thị</vt:lpstr>
      <vt:lpstr>Tùy chỉnh thông số của đồ thị</vt:lpstr>
      <vt:lpstr>Thêm đối tượng từ các ứng dụng khác</vt:lpstr>
      <vt:lpstr>Embedding và Linking</vt:lpstr>
      <vt:lpstr>Nhúng (Embedding) </vt:lpstr>
      <vt:lpstr>Nhúng (Embedding) </vt:lpstr>
      <vt:lpstr>Liên kết (Linking) </vt:lpstr>
      <vt:lpstr>Thêm từ đồ thị trong Excel</vt:lpstr>
      <vt:lpstr>Chèn bảng tính Excel</vt:lpstr>
      <vt:lpstr>Sử dụng bảng</vt:lpstr>
      <vt:lpstr>Sử dụng bảng</vt:lpstr>
      <vt:lpstr>Sử dụng bảng</vt:lpstr>
      <vt:lpstr>Sao chép và dán bảng từ Word &amp; Excel</vt:lpstr>
      <vt:lpstr>Chèn bảng tính Excel vào slide</vt:lpstr>
      <vt:lpstr>Tùy chỉnh Bảng</vt:lpstr>
      <vt:lpstr>Tùy chỉnh Bảng</vt:lpstr>
      <vt:lpstr>Tùy chỉnh Bảng</vt:lpstr>
      <vt:lpstr>Tùy chỉnh Bảng</vt:lpstr>
      <vt:lpstr>Định dạng bảng</vt:lpstr>
      <vt:lpstr>Thay đổi canh lề trong bảng</vt:lpstr>
      <vt:lpstr>Thay đổi hướng văn bản</vt:lpstr>
      <vt:lpstr>Tổng kết bài học</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Bài tập lý thuyết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 WORD2016  Bài 1: Bắt đầu với Microsoft Word 2016</dc:title>
  <dc:creator>Phat Tai Nguyen</dc:creator>
  <cp:lastModifiedBy>QuangDang</cp:lastModifiedBy>
  <cp:revision>219</cp:revision>
  <dcterms:created xsi:type="dcterms:W3CDTF">2019-05-09T04:07:59Z</dcterms:created>
  <dcterms:modified xsi:type="dcterms:W3CDTF">2019-09-14T03:57:38Z</dcterms:modified>
</cp:coreProperties>
</file>